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83" r:id="rId6"/>
    <p:sldMasterId id="2147483844" r:id="rId7"/>
  </p:sldMasterIdLst>
  <p:notesMasterIdLst>
    <p:notesMasterId r:id="rId70"/>
  </p:notesMasterIdLst>
  <p:sldIdLst>
    <p:sldId id="710" r:id="rId8"/>
    <p:sldId id="701" r:id="rId9"/>
    <p:sldId id="718" r:id="rId10"/>
    <p:sldId id="708" r:id="rId11"/>
    <p:sldId id="709" r:id="rId12"/>
    <p:sldId id="700" r:id="rId13"/>
    <p:sldId id="724" r:id="rId14"/>
    <p:sldId id="705" r:id="rId15"/>
    <p:sldId id="704" r:id="rId16"/>
    <p:sldId id="723" r:id="rId17"/>
    <p:sldId id="711" r:id="rId18"/>
    <p:sldId id="1357" r:id="rId19"/>
    <p:sldId id="1318" r:id="rId20"/>
    <p:sldId id="825" r:id="rId21"/>
    <p:sldId id="1216" r:id="rId22"/>
    <p:sldId id="1390" r:id="rId23"/>
    <p:sldId id="1207" r:id="rId24"/>
    <p:sldId id="1258" r:id="rId25"/>
    <p:sldId id="1292" r:id="rId26"/>
    <p:sldId id="1290" r:id="rId27"/>
    <p:sldId id="1313" r:id="rId28"/>
    <p:sldId id="1293" r:id="rId29"/>
    <p:sldId id="1259" r:id="rId30"/>
    <p:sldId id="1303" r:id="rId31"/>
    <p:sldId id="1260" r:id="rId32"/>
    <p:sldId id="1305" r:id="rId33"/>
    <p:sldId id="1308" r:id="rId34"/>
    <p:sldId id="1262" r:id="rId35"/>
    <p:sldId id="1319" r:id="rId36"/>
    <p:sldId id="265" r:id="rId37"/>
    <p:sldId id="1395" r:id="rId38"/>
    <p:sldId id="1396" r:id="rId39"/>
    <p:sldId id="1320" r:id="rId40"/>
    <p:sldId id="1269" r:id="rId41"/>
    <p:sldId id="1393" r:id="rId42"/>
    <p:sldId id="1279" r:id="rId43"/>
    <p:sldId id="1394" r:id="rId44"/>
    <p:sldId id="1328" r:id="rId45"/>
    <p:sldId id="1397" r:id="rId46"/>
    <p:sldId id="1270" r:id="rId47"/>
    <p:sldId id="1392" r:id="rId48"/>
    <p:sldId id="1391" r:id="rId49"/>
    <p:sldId id="1399" r:id="rId50"/>
    <p:sldId id="1402" r:id="rId51"/>
    <p:sldId id="1368" r:id="rId52"/>
    <p:sldId id="1398" r:id="rId53"/>
    <p:sldId id="1386" r:id="rId54"/>
    <p:sldId id="1385" r:id="rId55"/>
    <p:sldId id="1400" r:id="rId56"/>
    <p:sldId id="1401" r:id="rId57"/>
    <p:sldId id="258" r:id="rId58"/>
    <p:sldId id="808" r:id="rId59"/>
    <p:sldId id="1334" r:id="rId60"/>
    <p:sldId id="1336" r:id="rId61"/>
    <p:sldId id="1382" r:id="rId62"/>
    <p:sldId id="259" r:id="rId63"/>
    <p:sldId id="712" r:id="rId64"/>
    <p:sldId id="725" r:id="rId65"/>
    <p:sldId id="717" r:id="rId66"/>
    <p:sldId id="699" r:id="rId67"/>
    <p:sldId id="693" r:id="rId68"/>
    <p:sldId id="691"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C4B4AE-F415-F047-5C3C-69D9C0F1F912}" name="Ruth Allen" initials="RA" userId="Ruth Alle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B7B7"/>
    <a:srgbClr val="251F35"/>
    <a:srgbClr val="091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02" autoAdjust="0"/>
  </p:normalViewPr>
  <p:slideViewPr>
    <p:cSldViewPr>
      <p:cViewPr varScale="1">
        <p:scale>
          <a:sx n="102" d="100"/>
          <a:sy n="102" d="100"/>
        </p:scale>
        <p:origin x="663" y="51"/>
      </p:cViewPr>
      <p:guideLst>
        <p:guide orient="horz" pos="2160"/>
        <p:guide pos="2880"/>
      </p:guideLst>
    </p:cSldViewPr>
  </p:slideViewPr>
  <p:notesTextViewPr>
    <p:cViewPr>
      <p:scale>
        <a:sx n="1" d="1"/>
        <a:sy n="1" d="1"/>
      </p:scale>
      <p:origin x="0" y="0"/>
    </p:cViewPr>
  </p:notesTextViewPr>
  <p:sorterViewPr>
    <p:cViewPr>
      <p:scale>
        <a:sx n="100" d="100"/>
        <a:sy n="100" d="100"/>
      </p:scale>
      <p:origin x="0" y="-41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ableStyles" Target="tableStyles.xml"/><Relationship Id="rId5" Type="http://schemas.openxmlformats.org/officeDocument/2006/relationships/customXml" Target="../customXml/item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2.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orangatamarikigovtnz.sharepoint.com/sites/POS-EvidenceCentre/Projects/Youth%20Justice/Seminar%20Dec%2022/Police%20Proceedings%20data-%2030%20Nov%20202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orangatamarikigovtnz.sharepoint.com/sites/POS-EvidenceCentre/Projects/Youth%20Justice/Seminar%20Dec%2022/Police%20Proceedings%20data-%2030%20Nov%2020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orangatamarikigovtnz.sharepoint.com/sites/POS-EvidenceCentre/Projects/Youth%20Justice/Seminar%20Dec%2022/Adjusted%20ethnicity%20percentages%20-%20police%20proceeding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'Total proceedings'!$G$3</c:f>
              <c:strCache>
                <c:ptCount val="1"/>
                <c:pt idx="0">
                  <c:v>3-month moving average</c:v>
                </c:pt>
              </c:strCache>
            </c:strRef>
          </c:tx>
          <c:spPr>
            <a:ln w="28575" cap="rnd">
              <a:solidFill>
                <a:schemeClr val="accent1"/>
              </a:solidFill>
              <a:round/>
            </a:ln>
            <a:effectLst/>
          </c:spPr>
          <c:marker>
            <c:symbol val="none"/>
          </c:marker>
          <c:cat>
            <c:multiLvlStrRef>
              <c:f>'Total proceedings'!$E$6:$F$103</c:f>
              <c:multiLvlStrCache>
                <c:ptCount val="98"/>
                <c:lvl>
                  <c:pt idx="0">
                    <c:v>Sep</c:v>
                  </c:pt>
                  <c:pt idx="1">
                    <c:v>Oct</c:v>
                  </c:pt>
                  <c:pt idx="2">
                    <c:v>Nov</c:v>
                  </c:pt>
                  <c:pt idx="3">
                    <c:v>Dec</c:v>
                  </c:pt>
                  <c:pt idx="4">
                    <c:v>Jan</c:v>
                  </c:pt>
                  <c:pt idx="5">
                    <c:v>Feb</c:v>
                  </c:pt>
                  <c:pt idx="6">
                    <c:v>Mar</c:v>
                  </c:pt>
                  <c:pt idx="7">
                    <c:v>Apr</c:v>
                  </c:pt>
                  <c:pt idx="8">
                    <c:v>May</c:v>
                  </c:pt>
                  <c:pt idx="9">
                    <c:v>Jun</c:v>
                  </c:pt>
                  <c:pt idx="10">
                    <c:v>Jul</c:v>
                  </c:pt>
                  <c:pt idx="11">
                    <c:v>Aug</c:v>
                  </c:pt>
                  <c:pt idx="12">
                    <c:v>Sep</c:v>
                  </c:pt>
                  <c:pt idx="13">
                    <c:v>Oct</c:v>
                  </c:pt>
                  <c:pt idx="14">
                    <c:v>Nov</c:v>
                  </c:pt>
                  <c:pt idx="15">
                    <c:v>Dec</c:v>
                  </c:pt>
                  <c:pt idx="16">
                    <c:v>Jan</c:v>
                  </c:pt>
                  <c:pt idx="17">
                    <c:v>Feb</c:v>
                  </c:pt>
                  <c:pt idx="18">
                    <c:v>Mar</c:v>
                  </c:pt>
                  <c:pt idx="19">
                    <c:v>Apr</c:v>
                  </c:pt>
                  <c:pt idx="20">
                    <c:v>May</c:v>
                  </c:pt>
                  <c:pt idx="21">
                    <c:v>Jun</c:v>
                  </c:pt>
                  <c:pt idx="22">
                    <c:v>Jul</c:v>
                  </c:pt>
                  <c:pt idx="23">
                    <c:v>Aug</c:v>
                  </c:pt>
                  <c:pt idx="24">
                    <c:v>Sep</c:v>
                  </c:pt>
                  <c:pt idx="25">
                    <c:v>Oct</c:v>
                  </c:pt>
                  <c:pt idx="26">
                    <c:v>Nov</c:v>
                  </c:pt>
                  <c:pt idx="27">
                    <c:v>Dec</c:v>
                  </c:pt>
                  <c:pt idx="28">
                    <c:v>Jan</c:v>
                  </c:pt>
                  <c:pt idx="29">
                    <c:v>Feb</c:v>
                  </c:pt>
                  <c:pt idx="30">
                    <c:v>Mar</c:v>
                  </c:pt>
                  <c:pt idx="31">
                    <c:v>Apr</c:v>
                  </c:pt>
                  <c:pt idx="32">
                    <c:v>May</c:v>
                  </c:pt>
                  <c:pt idx="33">
                    <c:v>Jun</c:v>
                  </c:pt>
                  <c:pt idx="34">
                    <c:v>Jul</c:v>
                  </c:pt>
                  <c:pt idx="35">
                    <c:v>Aug</c:v>
                  </c:pt>
                  <c:pt idx="36">
                    <c:v>Sep</c:v>
                  </c:pt>
                  <c:pt idx="37">
                    <c:v>Oct</c:v>
                  </c:pt>
                  <c:pt idx="38">
                    <c:v>Nov</c:v>
                  </c:pt>
                  <c:pt idx="39">
                    <c:v>Dec</c:v>
                  </c:pt>
                  <c:pt idx="40">
                    <c:v>Jan</c:v>
                  </c:pt>
                  <c:pt idx="41">
                    <c:v>Feb</c:v>
                  </c:pt>
                  <c:pt idx="42">
                    <c:v>Mar</c:v>
                  </c:pt>
                  <c:pt idx="43">
                    <c:v>Apr</c:v>
                  </c:pt>
                  <c:pt idx="44">
                    <c:v>May</c:v>
                  </c:pt>
                  <c:pt idx="45">
                    <c:v>Jun</c:v>
                  </c:pt>
                  <c:pt idx="46">
                    <c:v>Jul</c:v>
                  </c:pt>
                  <c:pt idx="47">
                    <c:v>Aug</c:v>
                  </c:pt>
                  <c:pt idx="48">
                    <c:v>Sep</c:v>
                  </c:pt>
                  <c:pt idx="49">
                    <c:v>Oct</c:v>
                  </c:pt>
                  <c:pt idx="50">
                    <c:v>Nov</c:v>
                  </c:pt>
                  <c:pt idx="51">
                    <c:v>Dec</c:v>
                  </c:pt>
                  <c:pt idx="52">
                    <c:v>Jan</c:v>
                  </c:pt>
                  <c:pt idx="53">
                    <c:v>Feb</c:v>
                  </c:pt>
                  <c:pt idx="54">
                    <c:v>Mar</c:v>
                  </c:pt>
                  <c:pt idx="55">
                    <c:v>Apr</c:v>
                  </c:pt>
                  <c:pt idx="56">
                    <c:v>May</c:v>
                  </c:pt>
                  <c:pt idx="57">
                    <c:v>Jun</c:v>
                  </c:pt>
                  <c:pt idx="58">
                    <c:v>Jul</c:v>
                  </c:pt>
                  <c:pt idx="59">
                    <c:v>Aug</c:v>
                  </c:pt>
                  <c:pt idx="60">
                    <c:v>Sep</c:v>
                  </c:pt>
                  <c:pt idx="61">
                    <c:v>Oct</c:v>
                  </c:pt>
                  <c:pt idx="62">
                    <c:v>Nov</c:v>
                  </c:pt>
                  <c:pt idx="63">
                    <c:v>Dec</c:v>
                  </c:pt>
                  <c:pt idx="64">
                    <c:v>Jan</c:v>
                  </c:pt>
                  <c:pt idx="65">
                    <c:v>Feb</c:v>
                  </c:pt>
                  <c:pt idx="66">
                    <c:v>Mar</c:v>
                  </c:pt>
                  <c:pt idx="67">
                    <c:v>Apr</c:v>
                  </c:pt>
                  <c:pt idx="68">
                    <c:v>May</c:v>
                  </c:pt>
                  <c:pt idx="69">
                    <c:v>Jun</c:v>
                  </c:pt>
                  <c:pt idx="70">
                    <c:v>Jul</c:v>
                  </c:pt>
                  <c:pt idx="71">
                    <c:v>Aug</c:v>
                  </c:pt>
                  <c:pt idx="72">
                    <c:v>Sep</c:v>
                  </c:pt>
                  <c:pt idx="73">
                    <c:v>Oct</c:v>
                  </c:pt>
                  <c:pt idx="74">
                    <c:v>Nov</c:v>
                  </c:pt>
                  <c:pt idx="75">
                    <c:v>Dec</c:v>
                  </c:pt>
                  <c:pt idx="76">
                    <c:v>Jan</c:v>
                  </c:pt>
                  <c:pt idx="77">
                    <c:v>Feb</c:v>
                  </c:pt>
                  <c:pt idx="78">
                    <c:v>Mar</c:v>
                  </c:pt>
                  <c:pt idx="79">
                    <c:v>Apr</c:v>
                  </c:pt>
                  <c:pt idx="80">
                    <c:v>May</c:v>
                  </c:pt>
                  <c:pt idx="81">
                    <c:v>Jun</c:v>
                  </c:pt>
                  <c:pt idx="82">
                    <c:v>Jul</c:v>
                  </c:pt>
                  <c:pt idx="83">
                    <c:v>Aug</c:v>
                  </c:pt>
                  <c:pt idx="84">
                    <c:v>Sep</c:v>
                  </c:pt>
                  <c:pt idx="85">
                    <c:v>Oct</c:v>
                  </c:pt>
                  <c:pt idx="86">
                    <c:v>Nov</c:v>
                  </c:pt>
                  <c:pt idx="87">
                    <c:v>Dec</c:v>
                  </c:pt>
                  <c:pt idx="88">
                    <c:v>Jan</c:v>
                  </c:pt>
                  <c:pt idx="89">
                    <c:v>Feb</c:v>
                  </c:pt>
                  <c:pt idx="90">
                    <c:v>Mar</c:v>
                  </c:pt>
                  <c:pt idx="91">
                    <c:v>Apr</c:v>
                  </c:pt>
                  <c:pt idx="92">
                    <c:v>May</c:v>
                  </c:pt>
                  <c:pt idx="93">
                    <c:v>Jun</c:v>
                  </c:pt>
                  <c:pt idx="94">
                    <c:v>Jul</c:v>
                  </c:pt>
                  <c:pt idx="95">
                    <c:v>Aug</c:v>
                  </c:pt>
                  <c:pt idx="96">
                    <c:v>Sep</c:v>
                  </c:pt>
                  <c:pt idx="97">
                    <c:v>Oct</c:v>
                  </c:pt>
                </c:lvl>
                <c:lvl>
                  <c:pt idx="0">
                    <c:v>2014</c:v>
                  </c:pt>
                  <c:pt idx="4">
                    <c:v>2015</c:v>
                  </c:pt>
                  <c:pt idx="16">
                    <c:v>2016</c:v>
                  </c:pt>
                  <c:pt idx="28">
                    <c:v>2017</c:v>
                  </c:pt>
                  <c:pt idx="40">
                    <c:v>2018</c:v>
                  </c:pt>
                  <c:pt idx="52">
                    <c:v>2019</c:v>
                  </c:pt>
                  <c:pt idx="64">
                    <c:v>2020</c:v>
                  </c:pt>
                  <c:pt idx="76">
                    <c:v>2021</c:v>
                  </c:pt>
                  <c:pt idx="88">
                    <c:v>2022</c:v>
                  </c:pt>
                </c:lvl>
              </c:multiLvlStrCache>
            </c:multiLvlStrRef>
          </c:cat>
          <c:val>
            <c:numRef>
              <c:f>'Total proceedings'!$G$6:$G$103</c:f>
              <c:numCache>
                <c:formatCode>0</c:formatCode>
                <c:ptCount val="98"/>
                <c:pt idx="0">
                  <c:v>2328.6666666666665</c:v>
                </c:pt>
                <c:pt idx="1">
                  <c:v>2249.3333333333335</c:v>
                </c:pt>
                <c:pt idx="2">
                  <c:v>2264.3333333333335</c:v>
                </c:pt>
                <c:pt idx="3">
                  <c:v>2274</c:v>
                </c:pt>
                <c:pt idx="4">
                  <c:v>2238.3333333333335</c:v>
                </c:pt>
                <c:pt idx="5">
                  <c:v>2140</c:v>
                </c:pt>
                <c:pt idx="6">
                  <c:v>2091</c:v>
                </c:pt>
                <c:pt idx="7">
                  <c:v>2043.3333333333333</c:v>
                </c:pt>
                <c:pt idx="8">
                  <c:v>2117.6666666666665</c:v>
                </c:pt>
                <c:pt idx="9">
                  <c:v>2128.6666666666665</c:v>
                </c:pt>
                <c:pt idx="10">
                  <c:v>2157.3333333333335</c:v>
                </c:pt>
                <c:pt idx="11">
                  <c:v>2098.6666666666665</c:v>
                </c:pt>
                <c:pt idx="12">
                  <c:v>2059.3333333333335</c:v>
                </c:pt>
                <c:pt idx="13">
                  <c:v>2051.6666666666665</c:v>
                </c:pt>
                <c:pt idx="14">
                  <c:v>2075.3333333333335</c:v>
                </c:pt>
                <c:pt idx="15">
                  <c:v>2119.6666666666665</c:v>
                </c:pt>
                <c:pt idx="16">
                  <c:v>2027.3333333333333</c:v>
                </c:pt>
                <c:pt idx="17">
                  <c:v>1890.3333333333333</c:v>
                </c:pt>
                <c:pt idx="18">
                  <c:v>1788.6666666666667</c:v>
                </c:pt>
                <c:pt idx="19">
                  <c:v>1811.6666666666667</c:v>
                </c:pt>
                <c:pt idx="20">
                  <c:v>1949</c:v>
                </c:pt>
                <c:pt idx="21">
                  <c:v>2336.3333333333335</c:v>
                </c:pt>
                <c:pt idx="22">
                  <c:v>2509.6666666666665</c:v>
                </c:pt>
                <c:pt idx="23">
                  <c:v>2455.6666666666665</c:v>
                </c:pt>
                <c:pt idx="24">
                  <c:v>2158.3333333333335</c:v>
                </c:pt>
                <c:pt idx="25">
                  <c:v>2021</c:v>
                </c:pt>
                <c:pt idx="26">
                  <c:v>2029</c:v>
                </c:pt>
                <c:pt idx="27">
                  <c:v>1981</c:v>
                </c:pt>
                <c:pt idx="28">
                  <c:v>1936.6666666666667</c:v>
                </c:pt>
                <c:pt idx="29">
                  <c:v>1786</c:v>
                </c:pt>
                <c:pt idx="30">
                  <c:v>1723</c:v>
                </c:pt>
                <c:pt idx="31">
                  <c:v>1537.3333333333333</c:v>
                </c:pt>
                <c:pt idx="32">
                  <c:v>1487.6666666666667</c:v>
                </c:pt>
                <c:pt idx="33">
                  <c:v>1404</c:v>
                </c:pt>
                <c:pt idx="34">
                  <c:v>1581</c:v>
                </c:pt>
                <c:pt idx="35">
                  <c:v>1652</c:v>
                </c:pt>
                <c:pt idx="36">
                  <c:v>1649</c:v>
                </c:pt>
                <c:pt idx="37">
                  <c:v>1550</c:v>
                </c:pt>
                <c:pt idx="38">
                  <c:v>1559.3333333333333</c:v>
                </c:pt>
                <c:pt idx="39">
                  <c:v>1580.3333333333333</c:v>
                </c:pt>
                <c:pt idx="40">
                  <c:v>1614.6666666666667</c:v>
                </c:pt>
                <c:pt idx="41">
                  <c:v>1513.3333333333333</c:v>
                </c:pt>
                <c:pt idx="42">
                  <c:v>1511.3333333333333</c:v>
                </c:pt>
                <c:pt idx="43">
                  <c:v>1453</c:v>
                </c:pt>
                <c:pt idx="44">
                  <c:v>1573.3333333333333</c:v>
                </c:pt>
                <c:pt idx="45">
                  <c:v>1761.3333333333333</c:v>
                </c:pt>
                <c:pt idx="46">
                  <c:v>1878.6666666666667</c:v>
                </c:pt>
                <c:pt idx="47">
                  <c:v>1874.6666666666667</c:v>
                </c:pt>
                <c:pt idx="48">
                  <c:v>1661.6666666666667</c:v>
                </c:pt>
                <c:pt idx="49">
                  <c:v>1529.3333333333333</c:v>
                </c:pt>
                <c:pt idx="50">
                  <c:v>1486.3333333333333</c:v>
                </c:pt>
                <c:pt idx="51">
                  <c:v>1455</c:v>
                </c:pt>
                <c:pt idx="52">
                  <c:v>1476.6666666666667</c:v>
                </c:pt>
                <c:pt idx="53">
                  <c:v>1368.6666666666667</c:v>
                </c:pt>
                <c:pt idx="54">
                  <c:v>1349.3333333333333</c:v>
                </c:pt>
                <c:pt idx="55">
                  <c:v>1287</c:v>
                </c:pt>
                <c:pt idx="56">
                  <c:v>1427.6666666666667</c:v>
                </c:pt>
                <c:pt idx="57">
                  <c:v>1386.6666666666667</c:v>
                </c:pt>
                <c:pt idx="58">
                  <c:v>1392.6666666666667</c:v>
                </c:pt>
                <c:pt idx="59">
                  <c:v>1310</c:v>
                </c:pt>
                <c:pt idx="60">
                  <c:v>1357</c:v>
                </c:pt>
                <c:pt idx="61">
                  <c:v>1341.3333333333333</c:v>
                </c:pt>
                <c:pt idx="62">
                  <c:v>1286</c:v>
                </c:pt>
                <c:pt idx="63">
                  <c:v>1295</c:v>
                </c:pt>
                <c:pt idx="64">
                  <c:v>1303.6666666666667</c:v>
                </c:pt>
                <c:pt idx="65">
                  <c:v>1289.6666666666667</c:v>
                </c:pt>
                <c:pt idx="66">
                  <c:v>1246</c:v>
                </c:pt>
                <c:pt idx="67">
                  <c:v>1224.6666666666667</c:v>
                </c:pt>
                <c:pt idx="68">
                  <c:v>1201.3333333333333</c:v>
                </c:pt>
                <c:pt idx="69">
                  <c:v>1152.6666666666667</c:v>
                </c:pt>
                <c:pt idx="70">
                  <c:v>1160.3333333333333</c:v>
                </c:pt>
                <c:pt idx="71">
                  <c:v>1157</c:v>
                </c:pt>
                <c:pt idx="72">
                  <c:v>1175.3333333333333</c:v>
                </c:pt>
                <c:pt idx="73">
                  <c:v>1118.3333333333333</c:v>
                </c:pt>
                <c:pt idx="74">
                  <c:v>1120</c:v>
                </c:pt>
                <c:pt idx="75">
                  <c:v>1082.6666666666667</c:v>
                </c:pt>
                <c:pt idx="76">
                  <c:v>1103.6666666666667</c:v>
                </c:pt>
                <c:pt idx="77">
                  <c:v>1040.3333333333333</c:v>
                </c:pt>
                <c:pt idx="78">
                  <c:v>1114.6666666666667</c:v>
                </c:pt>
                <c:pt idx="79">
                  <c:v>1099</c:v>
                </c:pt>
                <c:pt idx="80">
                  <c:v>1185.3333333333333</c:v>
                </c:pt>
                <c:pt idx="81">
                  <c:v>1170.6666666666667</c:v>
                </c:pt>
                <c:pt idx="82">
                  <c:v>1235.6666666666667</c:v>
                </c:pt>
                <c:pt idx="83">
                  <c:v>1248.3333333333333</c:v>
                </c:pt>
                <c:pt idx="84">
                  <c:v>1178.6666666666667</c:v>
                </c:pt>
                <c:pt idx="85">
                  <c:v>1090.3333333333333</c:v>
                </c:pt>
                <c:pt idx="86">
                  <c:v>1068</c:v>
                </c:pt>
                <c:pt idx="87">
                  <c:v>1086.6666666666667</c:v>
                </c:pt>
                <c:pt idx="88">
                  <c:v>1071.3333333333333</c:v>
                </c:pt>
                <c:pt idx="89">
                  <c:v>1004</c:v>
                </c:pt>
                <c:pt idx="90">
                  <c:v>978</c:v>
                </c:pt>
                <c:pt idx="91">
                  <c:v>989.66666666666663</c:v>
                </c:pt>
                <c:pt idx="92">
                  <c:v>1088.6666666666667</c:v>
                </c:pt>
                <c:pt idx="93">
                  <c:v>1118.3333333333333</c:v>
                </c:pt>
                <c:pt idx="94">
                  <c:v>1169.6666666666667</c:v>
                </c:pt>
                <c:pt idx="95">
                  <c:v>1212.3333333333333</c:v>
                </c:pt>
                <c:pt idx="96">
                  <c:v>1249.6666666666667</c:v>
                </c:pt>
                <c:pt idx="97">
                  <c:v>1243.3333333333333</c:v>
                </c:pt>
              </c:numCache>
            </c:numRef>
          </c:val>
          <c:smooth val="0"/>
          <c:extLst>
            <c:ext xmlns:c16="http://schemas.microsoft.com/office/drawing/2014/chart" uri="{C3380CC4-5D6E-409C-BE32-E72D297353CC}">
              <c16:uniqueId val="{00000000-D7CD-459B-9FF8-51A2E84B47C6}"/>
            </c:ext>
          </c:extLst>
        </c:ser>
        <c:dLbls>
          <c:showLegendKey val="0"/>
          <c:showVal val="0"/>
          <c:showCatName val="0"/>
          <c:showSerName val="0"/>
          <c:showPercent val="0"/>
          <c:showBubbleSize val="0"/>
        </c:dLbls>
        <c:smooth val="0"/>
        <c:axId val="630351375"/>
        <c:axId val="630341391"/>
      </c:lineChart>
      <c:catAx>
        <c:axId val="630351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0341391"/>
        <c:crosses val="autoZero"/>
        <c:auto val="1"/>
        <c:lblAlgn val="ctr"/>
        <c:lblOffset val="100"/>
        <c:noMultiLvlLbl val="0"/>
      </c:catAx>
      <c:valAx>
        <c:axId val="6303413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a:t>Police proceedings  (10-17 year olds)</a:t>
                </a:r>
              </a:p>
              <a:p>
                <a:pPr>
                  <a:defRPr/>
                </a:pPr>
                <a:r>
                  <a:rPr lang="en-NZ"/>
                  <a:t>(3 month </a:t>
                </a:r>
                <a:r>
                  <a:rPr lang="en-NZ" baseline="0"/>
                  <a:t> moving average)</a:t>
                </a:r>
                <a:endParaRPr lang="en-NZ"/>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03513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Ethncity!$H$6</c:f>
              <c:strCache>
                <c:ptCount val="1"/>
                <c:pt idx="0">
                  <c:v>European/Other</c:v>
                </c:pt>
              </c:strCache>
            </c:strRef>
          </c:tx>
          <c:spPr>
            <a:ln w="28575" cap="rnd">
              <a:solidFill>
                <a:schemeClr val="accent1"/>
              </a:solidFill>
              <a:round/>
            </a:ln>
            <a:effectLst/>
          </c:spPr>
          <c:marker>
            <c:symbol val="none"/>
          </c:marker>
          <c:cat>
            <c:multiLvlStrRef>
              <c:f>Ethncity!$A$7:$B$104</c:f>
              <c:multiLvlStrCache>
                <c:ptCount val="98"/>
                <c:lvl>
                  <c:pt idx="0">
                    <c:v>Sep</c:v>
                  </c:pt>
                  <c:pt idx="1">
                    <c:v>Oct</c:v>
                  </c:pt>
                  <c:pt idx="2">
                    <c:v>Nov</c:v>
                  </c:pt>
                  <c:pt idx="3">
                    <c:v>Dec</c:v>
                  </c:pt>
                  <c:pt idx="4">
                    <c:v>Jan</c:v>
                  </c:pt>
                  <c:pt idx="5">
                    <c:v>Feb</c:v>
                  </c:pt>
                  <c:pt idx="6">
                    <c:v>Mar</c:v>
                  </c:pt>
                  <c:pt idx="7">
                    <c:v>Apr</c:v>
                  </c:pt>
                  <c:pt idx="8">
                    <c:v>May</c:v>
                  </c:pt>
                  <c:pt idx="9">
                    <c:v>Jun</c:v>
                  </c:pt>
                  <c:pt idx="10">
                    <c:v>Jul</c:v>
                  </c:pt>
                  <c:pt idx="11">
                    <c:v>Aug</c:v>
                  </c:pt>
                  <c:pt idx="12">
                    <c:v>Sep</c:v>
                  </c:pt>
                  <c:pt idx="13">
                    <c:v>Oct</c:v>
                  </c:pt>
                  <c:pt idx="14">
                    <c:v>Nov</c:v>
                  </c:pt>
                  <c:pt idx="15">
                    <c:v>Dec</c:v>
                  </c:pt>
                  <c:pt idx="16">
                    <c:v>Jan</c:v>
                  </c:pt>
                  <c:pt idx="17">
                    <c:v>Feb</c:v>
                  </c:pt>
                  <c:pt idx="18">
                    <c:v>Mar</c:v>
                  </c:pt>
                  <c:pt idx="19">
                    <c:v>Apr</c:v>
                  </c:pt>
                  <c:pt idx="20">
                    <c:v>May</c:v>
                  </c:pt>
                  <c:pt idx="21">
                    <c:v>Jun</c:v>
                  </c:pt>
                  <c:pt idx="22">
                    <c:v>Jul</c:v>
                  </c:pt>
                  <c:pt idx="23">
                    <c:v>Aug</c:v>
                  </c:pt>
                  <c:pt idx="24">
                    <c:v>Sep</c:v>
                  </c:pt>
                  <c:pt idx="25">
                    <c:v>Oct</c:v>
                  </c:pt>
                  <c:pt idx="26">
                    <c:v>Nov</c:v>
                  </c:pt>
                  <c:pt idx="27">
                    <c:v>Dec</c:v>
                  </c:pt>
                  <c:pt idx="28">
                    <c:v>Jan</c:v>
                  </c:pt>
                  <c:pt idx="29">
                    <c:v>Feb</c:v>
                  </c:pt>
                  <c:pt idx="30">
                    <c:v>Mar</c:v>
                  </c:pt>
                  <c:pt idx="31">
                    <c:v>Apr</c:v>
                  </c:pt>
                  <c:pt idx="32">
                    <c:v>May</c:v>
                  </c:pt>
                  <c:pt idx="33">
                    <c:v>Jun</c:v>
                  </c:pt>
                  <c:pt idx="34">
                    <c:v>Jul</c:v>
                  </c:pt>
                  <c:pt idx="35">
                    <c:v>Aug</c:v>
                  </c:pt>
                  <c:pt idx="36">
                    <c:v>Sep</c:v>
                  </c:pt>
                  <c:pt idx="37">
                    <c:v>Oct</c:v>
                  </c:pt>
                  <c:pt idx="38">
                    <c:v>Nov</c:v>
                  </c:pt>
                  <c:pt idx="39">
                    <c:v>Dec</c:v>
                  </c:pt>
                  <c:pt idx="40">
                    <c:v>Jan</c:v>
                  </c:pt>
                  <c:pt idx="41">
                    <c:v>Feb</c:v>
                  </c:pt>
                  <c:pt idx="42">
                    <c:v>Mar</c:v>
                  </c:pt>
                  <c:pt idx="43">
                    <c:v>Apr</c:v>
                  </c:pt>
                  <c:pt idx="44">
                    <c:v>May</c:v>
                  </c:pt>
                  <c:pt idx="45">
                    <c:v>Jun</c:v>
                  </c:pt>
                  <c:pt idx="46">
                    <c:v>Jul</c:v>
                  </c:pt>
                  <c:pt idx="47">
                    <c:v>Aug</c:v>
                  </c:pt>
                  <c:pt idx="48">
                    <c:v>Sep</c:v>
                  </c:pt>
                  <c:pt idx="49">
                    <c:v>Oct</c:v>
                  </c:pt>
                  <c:pt idx="50">
                    <c:v>Nov</c:v>
                  </c:pt>
                  <c:pt idx="51">
                    <c:v>Dec</c:v>
                  </c:pt>
                  <c:pt idx="52">
                    <c:v>Jan</c:v>
                  </c:pt>
                  <c:pt idx="53">
                    <c:v>Feb</c:v>
                  </c:pt>
                  <c:pt idx="54">
                    <c:v>Mar</c:v>
                  </c:pt>
                  <c:pt idx="55">
                    <c:v>Apr</c:v>
                  </c:pt>
                  <c:pt idx="56">
                    <c:v>May</c:v>
                  </c:pt>
                  <c:pt idx="57">
                    <c:v>Jun</c:v>
                  </c:pt>
                  <c:pt idx="58">
                    <c:v>Jul</c:v>
                  </c:pt>
                  <c:pt idx="59">
                    <c:v>Aug</c:v>
                  </c:pt>
                  <c:pt idx="60">
                    <c:v>Sep</c:v>
                  </c:pt>
                  <c:pt idx="61">
                    <c:v>Oct</c:v>
                  </c:pt>
                  <c:pt idx="62">
                    <c:v>Nov</c:v>
                  </c:pt>
                  <c:pt idx="63">
                    <c:v>Dec</c:v>
                  </c:pt>
                  <c:pt idx="64">
                    <c:v>Jan</c:v>
                  </c:pt>
                  <c:pt idx="65">
                    <c:v>Feb</c:v>
                  </c:pt>
                  <c:pt idx="66">
                    <c:v>Mar</c:v>
                  </c:pt>
                  <c:pt idx="67">
                    <c:v>Apr</c:v>
                  </c:pt>
                  <c:pt idx="68">
                    <c:v>May</c:v>
                  </c:pt>
                  <c:pt idx="69">
                    <c:v>Jun</c:v>
                  </c:pt>
                  <c:pt idx="70">
                    <c:v>Jul</c:v>
                  </c:pt>
                  <c:pt idx="71">
                    <c:v>Aug</c:v>
                  </c:pt>
                  <c:pt idx="72">
                    <c:v>Sep</c:v>
                  </c:pt>
                  <c:pt idx="73">
                    <c:v>Oct</c:v>
                  </c:pt>
                  <c:pt idx="74">
                    <c:v>Nov</c:v>
                  </c:pt>
                  <c:pt idx="75">
                    <c:v>Dec</c:v>
                  </c:pt>
                  <c:pt idx="76">
                    <c:v>Jan</c:v>
                  </c:pt>
                  <c:pt idx="77">
                    <c:v>Feb</c:v>
                  </c:pt>
                  <c:pt idx="78">
                    <c:v>Mar</c:v>
                  </c:pt>
                  <c:pt idx="79">
                    <c:v>Apr</c:v>
                  </c:pt>
                  <c:pt idx="80">
                    <c:v>May</c:v>
                  </c:pt>
                  <c:pt idx="81">
                    <c:v>Jun</c:v>
                  </c:pt>
                  <c:pt idx="82">
                    <c:v>Jul</c:v>
                  </c:pt>
                  <c:pt idx="83">
                    <c:v>Aug</c:v>
                  </c:pt>
                  <c:pt idx="84">
                    <c:v>Sep</c:v>
                  </c:pt>
                  <c:pt idx="85">
                    <c:v>Oct</c:v>
                  </c:pt>
                  <c:pt idx="86">
                    <c:v>Nov</c:v>
                  </c:pt>
                  <c:pt idx="87">
                    <c:v>Dec</c:v>
                  </c:pt>
                  <c:pt idx="88">
                    <c:v>Jan</c:v>
                  </c:pt>
                  <c:pt idx="89">
                    <c:v>Feb</c:v>
                  </c:pt>
                  <c:pt idx="90">
                    <c:v>Mar</c:v>
                  </c:pt>
                  <c:pt idx="91">
                    <c:v>Apr</c:v>
                  </c:pt>
                  <c:pt idx="92">
                    <c:v>May</c:v>
                  </c:pt>
                  <c:pt idx="93">
                    <c:v>Jun</c:v>
                  </c:pt>
                  <c:pt idx="94">
                    <c:v>Jul</c:v>
                  </c:pt>
                  <c:pt idx="95">
                    <c:v>Aug</c:v>
                  </c:pt>
                  <c:pt idx="96">
                    <c:v>Sep</c:v>
                  </c:pt>
                  <c:pt idx="97">
                    <c:v>Oct</c:v>
                  </c:pt>
                </c:lvl>
                <c:lvl>
                  <c:pt idx="4">
                    <c:v>2015</c:v>
                  </c:pt>
                  <c:pt idx="16">
                    <c:v>2016</c:v>
                  </c:pt>
                  <c:pt idx="28">
                    <c:v>2017</c:v>
                  </c:pt>
                  <c:pt idx="40">
                    <c:v>2018</c:v>
                  </c:pt>
                  <c:pt idx="52">
                    <c:v>2019</c:v>
                  </c:pt>
                  <c:pt idx="64">
                    <c:v>2020</c:v>
                  </c:pt>
                  <c:pt idx="76">
                    <c:v>2021</c:v>
                  </c:pt>
                  <c:pt idx="88">
                    <c:v>2022</c:v>
                  </c:pt>
                </c:lvl>
              </c:multiLvlStrCache>
            </c:multiLvlStrRef>
          </c:cat>
          <c:val>
            <c:numRef>
              <c:f>Ethncity!$H$7:$H$104</c:f>
              <c:numCache>
                <c:formatCode>0</c:formatCode>
                <c:ptCount val="98"/>
                <c:pt idx="0">
                  <c:v>833.66666666666663</c:v>
                </c:pt>
                <c:pt idx="1">
                  <c:v>781</c:v>
                </c:pt>
                <c:pt idx="2">
                  <c:v>749</c:v>
                </c:pt>
                <c:pt idx="3">
                  <c:v>753.66666666666663</c:v>
                </c:pt>
                <c:pt idx="4">
                  <c:v>748</c:v>
                </c:pt>
                <c:pt idx="5">
                  <c:v>722.66666666666663</c:v>
                </c:pt>
                <c:pt idx="6">
                  <c:v>702.66666666666663</c:v>
                </c:pt>
                <c:pt idx="7">
                  <c:v>695.66666666666663</c:v>
                </c:pt>
                <c:pt idx="8">
                  <c:v>694.66666666666663</c:v>
                </c:pt>
                <c:pt idx="9">
                  <c:v>690</c:v>
                </c:pt>
                <c:pt idx="10">
                  <c:v>680.66666666666663</c:v>
                </c:pt>
                <c:pt idx="11">
                  <c:v>673.33333333333337</c:v>
                </c:pt>
                <c:pt idx="12">
                  <c:v>672.66666666666663</c:v>
                </c:pt>
                <c:pt idx="13">
                  <c:v>670.66666666666663</c:v>
                </c:pt>
                <c:pt idx="14">
                  <c:v>672.66666666666663</c:v>
                </c:pt>
                <c:pt idx="15">
                  <c:v>666.33333333333337</c:v>
                </c:pt>
                <c:pt idx="16">
                  <c:v>637.66666666666663</c:v>
                </c:pt>
                <c:pt idx="17">
                  <c:v>601</c:v>
                </c:pt>
                <c:pt idx="18">
                  <c:v>569.66666666666663</c:v>
                </c:pt>
                <c:pt idx="19">
                  <c:v>570.33333333333337</c:v>
                </c:pt>
                <c:pt idx="20">
                  <c:v>581.33333333333337</c:v>
                </c:pt>
                <c:pt idx="21">
                  <c:v>657.66666666666663</c:v>
                </c:pt>
                <c:pt idx="22">
                  <c:v>700.66666666666663</c:v>
                </c:pt>
                <c:pt idx="23">
                  <c:v>704.66666666666663</c:v>
                </c:pt>
                <c:pt idx="24">
                  <c:v>647.66666666666663</c:v>
                </c:pt>
                <c:pt idx="25">
                  <c:v>607.33333333333337</c:v>
                </c:pt>
                <c:pt idx="26">
                  <c:v>587.33333333333337</c:v>
                </c:pt>
                <c:pt idx="27">
                  <c:v>575.66666666666663</c:v>
                </c:pt>
                <c:pt idx="28">
                  <c:v>553.33333333333337</c:v>
                </c:pt>
                <c:pt idx="29">
                  <c:v>542.66666666666663</c:v>
                </c:pt>
                <c:pt idx="30">
                  <c:v>517.33333333333337</c:v>
                </c:pt>
                <c:pt idx="31">
                  <c:v>456</c:v>
                </c:pt>
                <c:pt idx="32">
                  <c:v>427.33333333333331</c:v>
                </c:pt>
                <c:pt idx="33">
                  <c:v>392.66666666666669</c:v>
                </c:pt>
                <c:pt idx="34">
                  <c:v>475</c:v>
                </c:pt>
                <c:pt idx="35">
                  <c:v>507.66666666666669</c:v>
                </c:pt>
                <c:pt idx="36">
                  <c:v>525.33333333333337</c:v>
                </c:pt>
                <c:pt idx="37">
                  <c:v>484</c:v>
                </c:pt>
                <c:pt idx="38">
                  <c:v>465.33333333333331</c:v>
                </c:pt>
                <c:pt idx="39">
                  <c:v>466</c:v>
                </c:pt>
                <c:pt idx="40">
                  <c:v>472.66666666666669</c:v>
                </c:pt>
                <c:pt idx="41">
                  <c:v>450.33333333333331</c:v>
                </c:pt>
                <c:pt idx="42">
                  <c:v>458.33333333333331</c:v>
                </c:pt>
                <c:pt idx="43">
                  <c:v>420.33333333333331</c:v>
                </c:pt>
                <c:pt idx="44">
                  <c:v>434</c:v>
                </c:pt>
                <c:pt idx="45">
                  <c:v>450.33333333333331</c:v>
                </c:pt>
                <c:pt idx="46">
                  <c:v>506.66666666666669</c:v>
                </c:pt>
                <c:pt idx="47">
                  <c:v>528</c:v>
                </c:pt>
                <c:pt idx="48">
                  <c:v>488.33333333333331</c:v>
                </c:pt>
                <c:pt idx="49">
                  <c:v>451</c:v>
                </c:pt>
                <c:pt idx="50">
                  <c:v>444.66666666666669</c:v>
                </c:pt>
                <c:pt idx="51">
                  <c:v>456.33333333333331</c:v>
                </c:pt>
                <c:pt idx="52">
                  <c:v>461</c:v>
                </c:pt>
                <c:pt idx="53">
                  <c:v>427.33333333333331</c:v>
                </c:pt>
                <c:pt idx="54">
                  <c:v>410.33333333333331</c:v>
                </c:pt>
                <c:pt idx="55">
                  <c:v>393.66666666666669</c:v>
                </c:pt>
                <c:pt idx="56">
                  <c:v>430.33333333333331</c:v>
                </c:pt>
                <c:pt idx="57">
                  <c:v>421.33333333333331</c:v>
                </c:pt>
                <c:pt idx="58">
                  <c:v>418.33333333333331</c:v>
                </c:pt>
                <c:pt idx="59">
                  <c:v>398.66666666666669</c:v>
                </c:pt>
                <c:pt idx="60">
                  <c:v>404.66666666666669</c:v>
                </c:pt>
                <c:pt idx="61">
                  <c:v>391</c:v>
                </c:pt>
                <c:pt idx="62">
                  <c:v>368.66666666666669</c:v>
                </c:pt>
                <c:pt idx="63">
                  <c:v>362.33333333333331</c:v>
                </c:pt>
                <c:pt idx="64">
                  <c:v>364</c:v>
                </c:pt>
                <c:pt idx="65">
                  <c:v>357</c:v>
                </c:pt>
                <c:pt idx="66">
                  <c:v>345.66666666666669</c:v>
                </c:pt>
                <c:pt idx="67">
                  <c:v>341</c:v>
                </c:pt>
                <c:pt idx="68">
                  <c:v>338.66666666666669</c:v>
                </c:pt>
                <c:pt idx="69">
                  <c:v>334.33333333333331</c:v>
                </c:pt>
                <c:pt idx="70">
                  <c:v>341.66666666666669</c:v>
                </c:pt>
                <c:pt idx="71">
                  <c:v>339.66666666666669</c:v>
                </c:pt>
                <c:pt idx="72">
                  <c:v>329</c:v>
                </c:pt>
                <c:pt idx="73">
                  <c:v>308</c:v>
                </c:pt>
                <c:pt idx="74">
                  <c:v>290.33333333333331</c:v>
                </c:pt>
                <c:pt idx="75">
                  <c:v>270</c:v>
                </c:pt>
                <c:pt idx="76">
                  <c:v>263</c:v>
                </c:pt>
                <c:pt idx="77">
                  <c:v>255.66666666666666</c:v>
                </c:pt>
                <c:pt idx="78">
                  <c:v>272.66666666666669</c:v>
                </c:pt>
                <c:pt idx="79">
                  <c:v>269.66666666666669</c:v>
                </c:pt>
                <c:pt idx="80">
                  <c:v>274</c:v>
                </c:pt>
                <c:pt idx="81">
                  <c:v>283.33333333333331</c:v>
                </c:pt>
                <c:pt idx="82">
                  <c:v>301.33333333333331</c:v>
                </c:pt>
                <c:pt idx="83">
                  <c:v>304.33333333333331</c:v>
                </c:pt>
                <c:pt idx="84">
                  <c:v>279.66666666666669</c:v>
                </c:pt>
                <c:pt idx="85">
                  <c:v>246</c:v>
                </c:pt>
                <c:pt idx="86">
                  <c:v>234.66666666666666</c:v>
                </c:pt>
                <c:pt idx="87">
                  <c:v>229.66666666666666</c:v>
                </c:pt>
                <c:pt idx="88">
                  <c:v>231.66666666666666</c:v>
                </c:pt>
                <c:pt idx="89">
                  <c:v>215.66666666666666</c:v>
                </c:pt>
                <c:pt idx="90">
                  <c:v>208.33333333333334</c:v>
                </c:pt>
                <c:pt idx="91">
                  <c:v>204.33333333333334</c:v>
                </c:pt>
                <c:pt idx="92">
                  <c:v>227.66666666666666</c:v>
                </c:pt>
                <c:pt idx="93">
                  <c:v>228</c:v>
                </c:pt>
                <c:pt idx="94">
                  <c:v>239.33333333333334</c:v>
                </c:pt>
                <c:pt idx="95">
                  <c:v>244.66666666666666</c:v>
                </c:pt>
                <c:pt idx="96">
                  <c:v>247.66666666666666</c:v>
                </c:pt>
                <c:pt idx="97">
                  <c:v>246.66666666666666</c:v>
                </c:pt>
              </c:numCache>
            </c:numRef>
          </c:val>
          <c:smooth val="0"/>
          <c:extLst>
            <c:ext xmlns:c16="http://schemas.microsoft.com/office/drawing/2014/chart" uri="{C3380CC4-5D6E-409C-BE32-E72D297353CC}">
              <c16:uniqueId val="{00000000-308C-4498-965B-E7F50E74639D}"/>
            </c:ext>
          </c:extLst>
        </c:ser>
        <c:ser>
          <c:idx val="1"/>
          <c:order val="1"/>
          <c:tx>
            <c:strRef>
              <c:f>Ethncity!$I$6</c:f>
              <c:strCache>
                <c:ptCount val="1"/>
                <c:pt idx="0">
                  <c:v>Māori</c:v>
                </c:pt>
              </c:strCache>
            </c:strRef>
          </c:tx>
          <c:spPr>
            <a:ln w="28575" cap="rnd">
              <a:solidFill>
                <a:schemeClr val="accent2"/>
              </a:solidFill>
              <a:round/>
            </a:ln>
            <a:effectLst/>
          </c:spPr>
          <c:marker>
            <c:symbol val="none"/>
          </c:marker>
          <c:cat>
            <c:multiLvlStrRef>
              <c:f>Ethncity!$A$7:$B$104</c:f>
              <c:multiLvlStrCache>
                <c:ptCount val="98"/>
                <c:lvl>
                  <c:pt idx="0">
                    <c:v>Sep</c:v>
                  </c:pt>
                  <c:pt idx="1">
                    <c:v>Oct</c:v>
                  </c:pt>
                  <c:pt idx="2">
                    <c:v>Nov</c:v>
                  </c:pt>
                  <c:pt idx="3">
                    <c:v>Dec</c:v>
                  </c:pt>
                  <c:pt idx="4">
                    <c:v>Jan</c:v>
                  </c:pt>
                  <c:pt idx="5">
                    <c:v>Feb</c:v>
                  </c:pt>
                  <c:pt idx="6">
                    <c:v>Mar</c:v>
                  </c:pt>
                  <c:pt idx="7">
                    <c:v>Apr</c:v>
                  </c:pt>
                  <c:pt idx="8">
                    <c:v>May</c:v>
                  </c:pt>
                  <c:pt idx="9">
                    <c:v>Jun</c:v>
                  </c:pt>
                  <c:pt idx="10">
                    <c:v>Jul</c:v>
                  </c:pt>
                  <c:pt idx="11">
                    <c:v>Aug</c:v>
                  </c:pt>
                  <c:pt idx="12">
                    <c:v>Sep</c:v>
                  </c:pt>
                  <c:pt idx="13">
                    <c:v>Oct</c:v>
                  </c:pt>
                  <c:pt idx="14">
                    <c:v>Nov</c:v>
                  </c:pt>
                  <c:pt idx="15">
                    <c:v>Dec</c:v>
                  </c:pt>
                  <c:pt idx="16">
                    <c:v>Jan</c:v>
                  </c:pt>
                  <c:pt idx="17">
                    <c:v>Feb</c:v>
                  </c:pt>
                  <c:pt idx="18">
                    <c:v>Mar</c:v>
                  </c:pt>
                  <c:pt idx="19">
                    <c:v>Apr</c:v>
                  </c:pt>
                  <c:pt idx="20">
                    <c:v>May</c:v>
                  </c:pt>
                  <c:pt idx="21">
                    <c:v>Jun</c:v>
                  </c:pt>
                  <c:pt idx="22">
                    <c:v>Jul</c:v>
                  </c:pt>
                  <c:pt idx="23">
                    <c:v>Aug</c:v>
                  </c:pt>
                  <c:pt idx="24">
                    <c:v>Sep</c:v>
                  </c:pt>
                  <c:pt idx="25">
                    <c:v>Oct</c:v>
                  </c:pt>
                  <c:pt idx="26">
                    <c:v>Nov</c:v>
                  </c:pt>
                  <c:pt idx="27">
                    <c:v>Dec</c:v>
                  </c:pt>
                  <c:pt idx="28">
                    <c:v>Jan</c:v>
                  </c:pt>
                  <c:pt idx="29">
                    <c:v>Feb</c:v>
                  </c:pt>
                  <c:pt idx="30">
                    <c:v>Mar</c:v>
                  </c:pt>
                  <c:pt idx="31">
                    <c:v>Apr</c:v>
                  </c:pt>
                  <c:pt idx="32">
                    <c:v>May</c:v>
                  </c:pt>
                  <c:pt idx="33">
                    <c:v>Jun</c:v>
                  </c:pt>
                  <c:pt idx="34">
                    <c:v>Jul</c:v>
                  </c:pt>
                  <c:pt idx="35">
                    <c:v>Aug</c:v>
                  </c:pt>
                  <c:pt idx="36">
                    <c:v>Sep</c:v>
                  </c:pt>
                  <c:pt idx="37">
                    <c:v>Oct</c:v>
                  </c:pt>
                  <c:pt idx="38">
                    <c:v>Nov</c:v>
                  </c:pt>
                  <c:pt idx="39">
                    <c:v>Dec</c:v>
                  </c:pt>
                  <c:pt idx="40">
                    <c:v>Jan</c:v>
                  </c:pt>
                  <c:pt idx="41">
                    <c:v>Feb</c:v>
                  </c:pt>
                  <c:pt idx="42">
                    <c:v>Mar</c:v>
                  </c:pt>
                  <c:pt idx="43">
                    <c:v>Apr</c:v>
                  </c:pt>
                  <c:pt idx="44">
                    <c:v>May</c:v>
                  </c:pt>
                  <c:pt idx="45">
                    <c:v>Jun</c:v>
                  </c:pt>
                  <c:pt idx="46">
                    <c:v>Jul</c:v>
                  </c:pt>
                  <c:pt idx="47">
                    <c:v>Aug</c:v>
                  </c:pt>
                  <c:pt idx="48">
                    <c:v>Sep</c:v>
                  </c:pt>
                  <c:pt idx="49">
                    <c:v>Oct</c:v>
                  </c:pt>
                  <c:pt idx="50">
                    <c:v>Nov</c:v>
                  </c:pt>
                  <c:pt idx="51">
                    <c:v>Dec</c:v>
                  </c:pt>
                  <c:pt idx="52">
                    <c:v>Jan</c:v>
                  </c:pt>
                  <c:pt idx="53">
                    <c:v>Feb</c:v>
                  </c:pt>
                  <c:pt idx="54">
                    <c:v>Mar</c:v>
                  </c:pt>
                  <c:pt idx="55">
                    <c:v>Apr</c:v>
                  </c:pt>
                  <c:pt idx="56">
                    <c:v>May</c:v>
                  </c:pt>
                  <c:pt idx="57">
                    <c:v>Jun</c:v>
                  </c:pt>
                  <c:pt idx="58">
                    <c:v>Jul</c:v>
                  </c:pt>
                  <c:pt idx="59">
                    <c:v>Aug</c:v>
                  </c:pt>
                  <c:pt idx="60">
                    <c:v>Sep</c:v>
                  </c:pt>
                  <c:pt idx="61">
                    <c:v>Oct</c:v>
                  </c:pt>
                  <c:pt idx="62">
                    <c:v>Nov</c:v>
                  </c:pt>
                  <c:pt idx="63">
                    <c:v>Dec</c:v>
                  </c:pt>
                  <c:pt idx="64">
                    <c:v>Jan</c:v>
                  </c:pt>
                  <c:pt idx="65">
                    <c:v>Feb</c:v>
                  </c:pt>
                  <c:pt idx="66">
                    <c:v>Mar</c:v>
                  </c:pt>
                  <c:pt idx="67">
                    <c:v>Apr</c:v>
                  </c:pt>
                  <c:pt idx="68">
                    <c:v>May</c:v>
                  </c:pt>
                  <c:pt idx="69">
                    <c:v>Jun</c:v>
                  </c:pt>
                  <c:pt idx="70">
                    <c:v>Jul</c:v>
                  </c:pt>
                  <c:pt idx="71">
                    <c:v>Aug</c:v>
                  </c:pt>
                  <c:pt idx="72">
                    <c:v>Sep</c:v>
                  </c:pt>
                  <c:pt idx="73">
                    <c:v>Oct</c:v>
                  </c:pt>
                  <c:pt idx="74">
                    <c:v>Nov</c:v>
                  </c:pt>
                  <c:pt idx="75">
                    <c:v>Dec</c:v>
                  </c:pt>
                  <c:pt idx="76">
                    <c:v>Jan</c:v>
                  </c:pt>
                  <c:pt idx="77">
                    <c:v>Feb</c:v>
                  </c:pt>
                  <c:pt idx="78">
                    <c:v>Mar</c:v>
                  </c:pt>
                  <c:pt idx="79">
                    <c:v>Apr</c:v>
                  </c:pt>
                  <c:pt idx="80">
                    <c:v>May</c:v>
                  </c:pt>
                  <c:pt idx="81">
                    <c:v>Jun</c:v>
                  </c:pt>
                  <c:pt idx="82">
                    <c:v>Jul</c:v>
                  </c:pt>
                  <c:pt idx="83">
                    <c:v>Aug</c:v>
                  </c:pt>
                  <c:pt idx="84">
                    <c:v>Sep</c:v>
                  </c:pt>
                  <c:pt idx="85">
                    <c:v>Oct</c:v>
                  </c:pt>
                  <c:pt idx="86">
                    <c:v>Nov</c:v>
                  </c:pt>
                  <c:pt idx="87">
                    <c:v>Dec</c:v>
                  </c:pt>
                  <c:pt idx="88">
                    <c:v>Jan</c:v>
                  </c:pt>
                  <c:pt idx="89">
                    <c:v>Feb</c:v>
                  </c:pt>
                  <c:pt idx="90">
                    <c:v>Mar</c:v>
                  </c:pt>
                  <c:pt idx="91">
                    <c:v>Apr</c:v>
                  </c:pt>
                  <c:pt idx="92">
                    <c:v>May</c:v>
                  </c:pt>
                  <c:pt idx="93">
                    <c:v>Jun</c:v>
                  </c:pt>
                  <c:pt idx="94">
                    <c:v>Jul</c:v>
                  </c:pt>
                  <c:pt idx="95">
                    <c:v>Aug</c:v>
                  </c:pt>
                  <c:pt idx="96">
                    <c:v>Sep</c:v>
                  </c:pt>
                  <c:pt idx="97">
                    <c:v>Oct</c:v>
                  </c:pt>
                </c:lvl>
                <c:lvl>
                  <c:pt idx="4">
                    <c:v>2015</c:v>
                  </c:pt>
                  <c:pt idx="16">
                    <c:v>2016</c:v>
                  </c:pt>
                  <c:pt idx="28">
                    <c:v>2017</c:v>
                  </c:pt>
                  <c:pt idx="40">
                    <c:v>2018</c:v>
                  </c:pt>
                  <c:pt idx="52">
                    <c:v>2019</c:v>
                  </c:pt>
                  <c:pt idx="64">
                    <c:v>2020</c:v>
                  </c:pt>
                  <c:pt idx="76">
                    <c:v>2021</c:v>
                  </c:pt>
                  <c:pt idx="88">
                    <c:v>2022</c:v>
                  </c:pt>
                </c:lvl>
              </c:multiLvlStrCache>
            </c:multiLvlStrRef>
          </c:cat>
          <c:val>
            <c:numRef>
              <c:f>Ethncity!$I$7:$I$104</c:f>
              <c:numCache>
                <c:formatCode>0</c:formatCode>
                <c:ptCount val="98"/>
                <c:pt idx="0">
                  <c:v>1191.6666666666667</c:v>
                </c:pt>
                <c:pt idx="1">
                  <c:v>1176.6666666666667</c:v>
                </c:pt>
                <c:pt idx="2">
                  <c:v>1215.3333333333333</c:v>
                </c:pt>
                <c:pt idx="3">
                  <c:v>1228.6666666666667</c:v>
                </c:pt>
                <c:pt idx="4">
                  <c:v>1206</c:v>
                </c:pt>
                <c:pt idx="5">
                  <c:v>1149</c:v>
                </c:pt>
                <c:pt idx="6">
                  <c:v>1125.3333333333333</c:v>
                </c:pt>
                <c:pt idx="7">
                  <c:v>1086</c:v>
                </c:pt>
                <c:pt idx="8">
                  <c:v>1122</c:v>
                </c:pt>
                <c:pt idx="9">
                  <c:v>1138.3333333333333</c:v>
                </c:pt>
                <c:pt idx="10">
                  <c:v>1161</c:v>
                </c:pt>
                <c:pt idx="11">
                  <c:v>1129.6666666666667</c:v>
                </c:pt>
                <c:pt idx="12">
                  <c:v>1093.3333333333333</c:v>
                </c:pt>
                <c:pt idx="13">
                  <c:v>1092</c:v>
                </c:pt>
                <c:pt idx="14">
                  <c:v>1122.3333333333333</c:v>
                </c:pt>
                <c:pt idx="15">
                  <c:v>1163</c:v>
                </c:pt>
                <c:pt idx="16">
                  <c:v>1109</c:v>
                </c:pt>
                <c:pt idx="17">
                  <c:v>1021</c:v>
                </c:pt>
                <c:pt idx="18">
                  <c:v>961</c:v>
                </c:pt>
                <c:pt idx="19">
                  <c:v>988</c:v>
                </c:pt>
                <c:pt idx="20">
                  <c:v>1092</c:v>
                </c:pt>
                <c:pt idx="21">
                  <c:v>1354</c:v>
                </c:pt>
                <c:pt idx="22">
                  <c:v>1459.6666666666667</c:v>
                </c:pt>
                <c:pt idx="23">
                  <c:v>1416</c:v>
                </c:pt>
                <c:pt idx="24">
                  <c:v>1208.6666666666667</c:v>
                </c:pt>
                <c:pt idx="25">
                  <c:v>1112.6666666666667</c:v>
                </c:pt>
                <c:pt idx="26">
                  <c:v>1117</c:v>
                </c:pt>
                <c:pt idx="27">
                  <c:v>1083.3333333333333</c:v>
                </c:pt>
                <c:pt idx="28">
                  <c:v>1068.3333333333333</c:v>
                </c:pt>
                <c:pt idx="29">
                  <c:v>971</c:v>
                </c:pt>
                <c:pt idx="30">
                  <c:v>942.66666666666663</c:v>
                </c:pt>
                <c:pt idx="31">
                  <c:v>850.33333333333337</c:v>
                </c:pt>
                <c:pt idx="32">
                  <c:v>826.33333333333337</c:v>
                </c:pt>
                <c:pt idx="33">
                  <c:v>790.33333333333337</c:v>
                </c:pt>
                <c:pt idx="34">
                  <c:v>854.66666666666663</c:v>
                </c:pt>
                <c:pt idx="35">
                  <c:v>876</c:v>
                </c:pt>
                <c:pt idx="36">
                  <c:v>855.33333333333337</c:v>
                </c:pt>
                <c:pt idx="37">
                  <c:v>820.66666666666663</c:v>
                </c:pt>
                <c:pt idx="38">
                  <c:v>850</c:v>
                </c:pt>
                <c:pt idx="39">
                  <c:v>873.33333333333337</c:v>
                </c:pt>
                <c:pt idx="40">
                  <c:v>901</c:v>
                </c:pt>
                <c:pt idx="41">
                  <c:v>844.66666666666663</c:v>
                </c:pt>
                <c:pt idx="42">
                  <c:v>826</c:v>
                </c:pt>
                <c:pt idx="43">
                  <c:v>798.33333333333337</c:v>
                </c:pt>
                <c:pt idx="44">
                  <c:v>882</c:v>
                </c:pt>
                <c:pt idx="45">
                  <c:v>1010.6666666666666</c:v>
                </c:pt>
                <c:pt idx="46">
                  <c:v>1062.6666666666667</c:v>
                </c:pt>
                <c:pt idx="47">
                  <c:v>1025</c:v>
                </c:pt>
                <c:pt idx="48">
                  <c:v>905</c:v>
                </c:pt>
                <c:pt idx="49">
                  <c:v>833.66666666666663</c:v>
                </c:pt>
                <c:pt idx="50">
                  <c:v>813</c:v>
                </c:pt>
                <c:pt idx="51">
                  <c:v>770.33333333333337</c:v>
                </c:pt>
                <c:pt idx="52">
                  <c:v>774</c:v>
                </c:pt>
                <c:pt idx="53">
                  <c:v>714.33333333333337</c:v>
                </c:pt>
                <c:pt idx="54">
                  <c:v>710.33333333333337</c:v>
                </c:pt>
                <c:pt idx="55">
                  <c:v>674.66666666666663</c:v>
                </c:pt>
                <c:pt idx="56">
                  <c:v>762.33333333333337</c:v>
                </c:pt>
                <c:pt idx="57">
                  <c:v>734.33333333333337</c:v>
                </c:pt>
                <c:pt idx="58">
                  <c:v>743</c:v>
                </c:pt>
                <c:pt idx="59">
                  <c:v>672</c:v>
                </c:pt>
                <c:pt idx="60">
                  <c:v>698.66666666666663</c:v>
                </c:pt>
                <c:pt idx="61">
                  <c:v>689.33333333333337</c:v>
                </c:pt>
                <c:pt idx="62">
                  <c:v>675.66666666666663</c:v>
                </c:pt>
                <c:pt idx="63">
                  <c:v>684</c:v>
                </c:pt>
                <c:pt idx="64">
                  <c:v>691</c:v>
                </c:pt>
                <c:pt idx="65">
                  <c:v>678</c:v>
                </c:pt>
                <c:pt idx="66">
                  <c:v>657</c:v>
                </c:pt>
                <c:pt idx="67">
                  <c:v>637.33333333333337</c:v>
                </c:pt>
                <c:pt idx="68">
                  <c:v>622.33333333333337</c:v>
                </c:pt>
                <c:pt idx="69">
                  <c:v>583.66666666666663</c:v>
                </c:pt>
                <c:pt idx="70">
                  <c:v>581.66666666666663</c:v>
                </c:pt>
                <c:pt idx="71">
                  <c:v>567.33333333333337</c:v>
                </c:pt>
                <c:pt idx="72">
                  <c:v>583</c:v>
                </c:pt>
                <c:pt idx="73">
                  <c:v>554.33333333333337</c:v>
                </c:pt>
                <c:pt idx="74">
                  <c:v>579</c:v>
                </c:pt>
                <c:pt idx="75">
                  <c:v>571</c:v>
                </c:pt>
                <c:pt idx="76">
                  <c:v>583.66666666666663</c:v>
                </c:pt>
                <c:pt idx="77">
                  <c:v>552.66666666666663</c:v>
                </c:pt>
                <c:pt idx="78">
                  <c:v>591.33333333333337</c:v>
                </c:pt>
                <c:pt idx="79">
                  <c:v>596</c:v>
                </c:pt>
                <c:pt idx="80">
                  <c:v>638.33333333333337</c:v>
                </c:pt>
                <c:pt idx="81">
                  <c:v>619.66666666666663</c:v>
                </c:pt>
                <c:pt idx="82">
                  <c:v>647.33333333333337</c:v>
                </c:pt>
                <c:pt idx="83">
                  <c:v>663</c:v>
                </c:pt>
                <c:pt idx="84">
                  <c:v>635.66666666666663</c:v>
                </c:pt>
                <c:pt idx="85">
                  <c:v>604.33333333333337</c:v>
                </c:pt>
                <c:pt idx="86">
                  <c:v>595.66666666666663</c:v>
                </c:pt>
                <c:pt idx="87">
                  <c:v>612.33333333333337</c:v>
                </c:pt>
                <c:pt idx="88">
                  <c:v>593.66666666666663</c:v>
                </c:pt>
                <c:pt idx="89">
                  <c:v>565.33333333333337</c:v>
                </c:pt>
                <c:pt idx="90">
                  <c:v>561.66666666666663</c:v>
                </c:pt>
                <c:pt idx="91">
                  <c:v>567.33333333333337</c:v>
                </c:pt>
                <c:pt idx="92">
                  <c:v>608.66666666666663</c:v>
                </c:pt>
                <c:pt idx="93">
                  <c:v>611.33333333333337</c:v>
                </c:pt>
                <c:pt idx="94">
                  <c:v>641</c:v>
                </c:pt>
                <c:pt idx="95">
                  <c:v>654</c:v>
                </c:pt>
                <c:pt idx="96">
                  <c:v>669.66666666666663</c:v>
                </c:pt>
                <c:pt idx="97">
                  <c:v>656</c:v>
                </c:pt>
              </c:numCache>
            </c:numRef>
          </c:val>
          <c:smooth val="0"/>
          <c:extLst>
            <c:ext xmlns:c16="http://schemas.microsoft.com/office/drawing/2014/chart" uri="{C3380CC4-5D6E-409C-BE32-E72D297353CC}">
              <c16:uniqueId val="{00000001-308C-4498-965B-E7F50E74639D}"/>
            </c:ext>
          </c:extLst>
        </c:ser>
        <c:ser>
          <c:idx val="2"/>
          <c:order val="2"/>
          <c:tx>
            <c:strRef>
              <c:f>Ethncity!$J$6</c:f>
              <c:strCache>
                <c:ptCount val="1"/>
                <c:pt idx="0">
                  <c:v>Pacific</c:v>
                </c:pt>
              </c:strCache>
            </c:strRef>
          </c:tx>
          <c:spPr>
            <a:ln w="28575" cap="rnd">
              <a:solidFill>
                <a:schemeClr val="accent3"/>
              </a:solidFill>
              <a:round/>
            </a:ln>
            <a:effectLst/>
          </c:spPr>
          <c:marker>
            <c:symbol val="none"/>
          </c:marker>
          <c:cat>
            <c:multiLvlStrRef>
              <c:f>Ethncity!$A$7:$B$104</c:f>
              <c:multiLvlStrCache>
                <c:ptCount val="98"/>
                <c:lvl>
                  <c:pt idx="0">
                    <c:v>Sep</c:v>
                  </c:pt>
                  <c:pt idx="1">
                    <c:v>Oct</c:v>
                  </c:pt>
                  <c:pt idx="2">
                    <c:v>Nov</c:v>
                  </c:pt>
                  <c:pt idx="3">
                    <c:v>Dec</c:v>
                  </c:pt>
                  <c:pt idx="4">
                    <c:v>Jan</c:v>
                  </c:pt>
                  <c:pt idx="5">
                    <c:v>Feb</c:v>
                  </c:pt>
                  <c:pt idx="6">
                    <c:v>Mar</c:v>
                  </c:pt>
                  <c:pt idx="7">
                    <c:v>Apr</c:v>
                  </c:pt>
                  <c:pt idx="8">
                    <c:v>May</c:v>
                  </c:pt>
                  <c:pt idx="9">
                    <c:v>Jun</c:v>
                  </c:pt>
                  <c:pt idx="10">
                    <c:v>Jul</c:v>
                  </c:pt>
                  <c:pt idx="11">
                    <c:v>Aug</c:v>
                  </c:pt>
                  <c:pt idx="12">
                    <c:v>Sep</c:v>
                  </c:pt>
                  <c:pt idx="13">
                    <c:v>Oct</c:v>
                  </c:pt>
                  <c:pt idx="14">
                    <c:v>Nov</c:v>
                  </c:pt>
                  <c:pt idx="15">
                    <c:v>Dec</c:v>
                  </c:pt>
                  <c:pt idx="16">
                    <c:v>Jan</c:v>
                  </c:pt>
                  <c:pt idx="17">
                    <c:v>Feb</c:v>
                  </c:pt>
                  <c:pt idx="18">
                    <c:v>Mar</c:v>
                  </c:pt>
                  <c:pt idx="19">
                    <c:v>Apr</c:v>
                  </c:pt>
                  <c:pt idx="20">
                    <c:v>May</c:v>
                  </c:pt>
                  <c:pt idx="21">
                    <c:v>Jun</c:v>
                  </c:pt>
                  <c:pt idx="22">
                    <c:v>Jul</c:v>
                  </c:pt>
                  <c:pt idx="23">
                    <c:v>Aug</c:v>
                  </c:pt>
                  <c:pt idx="24">
                    <c:v>Sep</c:v>
                  </c:pt>
                  <c:pt idx="25">
                    <c:v>Oct</c:v>
                  </c:pt>
                  <c:pt idx="26">
                    <c:v>Nov</c:v>
                  </c:pt>
                  <c:pt idx="27">
                    <c:v>Dec</c:v>
                  </c:pt>
                  <c:pt idx="28">
                    <c:v>Jan</c:v>
                  </c:pt>
                  <c:pt idx="29">
                    <c:v>Feb</c:v>
                  </c:pt>
                  <c:pt idx="30">
                    <c:v>Mar</c:v>
                  </c:pt>
                  <c:pt idx="31">
                    <c:v>Apr</c:v>
                  </c:pt>
                  <c:pt idx="32">
                    <c:v>May</c:v>
                  </c:pt>
                  <c:pt idx="33">
                    <c:v>Jun</c:v>
                  </c:pt>
                  <c:pt idx="34">
                    <c:v>Jul</c:v>
                  </c:pt>
                  <c:pt idx="35">
                    <c:v>Aug</c:v>
                  </c:pt>
                  <c:pt idx="36">
                    <c:v>Sep</c:v>
                  </c:pt>
                  <c:pt idx="37">
                    <c:v>Oct</c:v>
                  </c:pt>
                  <c:pt idx="38">
                    <c:v>Nov</c:v>
                  </c:pt>
                  <c:pt idx="39">
                    <c:v>Dec</c:v>
                  </c:pt>
                  <c:pt idx="40">
                    <c:v>Jan</c:v>
                  </c:pt>
                  <c:pt idx="41">
                    <c:v>Feb</c:v>
                  </c:pt>
                  <c:pt idx="42">
                    <c:v>Mar</c:v>
                  </c:pt>
                  <c:pt idx="43">
                    <c:v>Apr</c:v>
                  </c:pt>
                  <c:pt idx="44">
                    <c:v>May</c:v>
                  </c:pt>
                  <c:pt idx="45">
                    <c:v>Jun</c:v>
                  </c:pt>
                  <c:pt idx="46">
                    <c:v>Jul</c:v>
                  </c:pt>
                  <c:pt idx="47">
                    <c:v>Aug</c:v>
                  </c:pt>
                  <c:pt idx="48">
                    <c:v>Sep</c:v>
                  </c:pt>
                  <c:pt idx="49">
                    <c:v>Oct</c:v>
                  </c:pt>
                  <c:pt idx="50">
                    <c:v>Nov</c:v>
                  </c:pt>
                  <c:pt idx="51">
                    <c:v>Dec</c:v>
                  </c:pt>
                  <c:pt idx="52">
                    <c:v>Jan</c:v>
                  </c:pt>
                  <c:pt idx="53">
                    <c:v>Feb</c:v>
                  </c:pt>
                  <c:pt idx="54">
                    <c:v>Mar</c:v>
                  </c:pt>
                  <c:pt idx="55">
                    <c:v>Apr</c:v>
                  </c:pt>
                  <c:pt idx="56">
                    <c:v>May</c:v>
                  </c:pt>
                  <c:pt idx="57">
                    <c:v>Jun</c:v>
                  </c:pt>
                  <c:pt idx="58">
                    <c:v>Jul</c:v>
                  </c:pt>
                  <c:pt idx="59">
                    <c:v>Aug</c:v>
                  </c:pt>
                  <c:pt idx="60">
                    <c:v>Sep</c:v>
                  </c:pt>
                  <c:pt idx="61">
                    <c:v>Oct</c:v>
                  </c:pt>
                  <c:pt idx="62">
                    <c:v>Nov</c:v>
                  </c:pt>
                  <c:pt idx="63">
                    <c:v>Dec</c:v>
                  </c:pt>
                  <c:pt idx="64">
                    <c:v>Jan</c:v>
                  </c:pt>
                  <c:pt idx="65">
                    <c:v>Feb</c:v>
                  </c:pt>
                  <c:pt idx="66">
                    <c:v>Mar</c:v>
                  </c:pt>
                  <c:pt idx="67">
                    <c:v>Apr</c:v>
                  </c:pt>
                  <c:pt idx="68">
                    <c:v>May</c:v>
                  </c:pt>
                  <c:pt idx="69">
                    <c:v>Jun</c:v>
                  </c:pt>
                  <c:pt idx="70">
                    <c:v>Jul</c:v>
                  </c:pt>
                  <c:pt idx="71">
                    <c:v>Aug</c:v>
                  </c:pt>
                  <c:pt idx="72">
                    <c:v>Sep</c:v>
                  </c:pt>
                  <c:pt idx="73">
                    <c:v>Oct</c:v>
                  </c:pt>
                  <c:pt idx="74">
                    <c:v>Nov</c:v>
                  </c:pt>
                  <c:pt idx="75">
                    <c:v>Dec</c:v>
                  </c:pt>
                  <c:pt idx="76">
                    <c:v>Jan</c:v>
                  </c:pt>
                  <c:pt idx="77">
                    <c:v>Feb</c:v>
                  </c:pt>
                  <c:pt idx="78">
                    <c:v>Mar</c:v>
                  </c:pt>
                  <c:pt idx="79">
                    <c:v>Apr</c:v>
                  </c:pt>
                  <c:pt idx="80">
                    <c:v>May</c:v>
                  </c:pt>
                  <c:pt idx="81">
                    <c:v>Jun</c:v>
                  </c:pt>
                  <c:pt idx="82">
                    <c:v>Jul</c:v>
                  </c:pt>
                  <c:pt idx="83">
                    <c:v>Aug</c:v>
                  </c:pt>
                  <c:pt idx="84">
                    <c:v>Sep</c:v>
                  </c:pt>
                  <c:pt idx="85">
                    <c:v>Oct</c:v>
                  </c:pt>
                  <c:pt idx="86">
                    <c:v>Nov</c:v>
                  </c:pt>
                  <c:pt idx="87">
                    <c:v>Dec</c:v>
                  </c:pt>
                  <c:pt idx="88">
                    <c:v>Jan</c:v>
                  </c:pt>
                  <c:pt idx="89">
                    <c:v>Feb</c:v>
                  </c:pt>
                  <c:pt idx="90">
                    <c:v>Mar</c:v>
                  </c:pt>
                  <c:pt idx="91">
                    <c:v>Apr</c:v>
                  </c:pt>
                  <c:pt idx="92">
                    <c:v>May</c:v>
                  </c:pt>
                  <c:pt idx="93">
                    <c:v>Jun</c:v>
                  </c:pt>
                  <c:pt idx="94">
                    <c:v>Jul</c:v>
                  </c:pt>
                  <c:pt idx="95">
                    <c:v>Aug</c:v>
                  </c:pt>
                  <c:pt idx="96">
                    <c:v>Sep</c:v>
                  </c:pt>
                  <c:pt idx="97">
                    <c:v>Oct</c:v>
                  </c:pt>
                </c:lvl>
                <c:lvl>
                  <c:pt idx="4">
                    <c:v>2015</c:v>
                  </c:pt>
                  <c:pt idx="16">
                    <c:v>2016</c:v>
                  </c:pt>
                  <c:pt idx="28">
                    <c:v>2017</c:v>
                  </c:pt>
                  <c:pt idx="40">
                    <c:v>2018</c:v>
                  </c:pt>
                  <c:pt idx="52">
                    <c:v>2019</c:v>
                  </c:pt>
                  <c:pt idx="64">
                    <c:v>2020</c:v>
                  </c:pt>
                  <c:pt idx="76">
                    <c:v>2021</c:v>
                  </c:pt>
                  <c:pt idx="88">
                    <c:v>2022</c:v>
                  </c:pt>
                </c:lvl>
              </c:multiLvlStrCache>
            </c:multiLvlStrRef>
          </c:cat>
          <c:val>
            <c:numRef>
              <c:f>Ethncity!$J$7:$J$104</c:f>
              <c:numCache>
                <c:formatCode>0</c:formatCode>
                <c:ptCount val="98"/>
                <c:pt idx="0">
                  <c:v>233.66666666666666</c:v>
                </c:pt>
                <c:pt idx="1">
                  <c:v>222.66666666666666</c:v>
                </c:pt>
                <c:pt idx="2">
                  <c:v>222.33333333333334</c:v>
                </c:pt>
                <c:pt idx="3">
                  <c:v>210.33333333333334</c:v>
                </c:pt>
                <c:pt idx="4">
                  <c:v>199.66666666666666</c:v>
                </c:pt>
                <c:pt idx="5">
                  <c:v>195</c:v>
                </c:pt>
                <c:pt idx="6">
                  <c:v>197</c:v>
                </c:pt>
                <c:pt idx="7">
                  <c:v>193</c:v>
                </c:pt>
                <c:pt idx="8">
                  <c:v>219.66666666666666</c:v>
                </c:pt>
                <c:pt idx="9">
                  <c:v>211.33333333333334</c:v>
                </c:pt>
                <c:pt idx="10">
                  <c:v>222</c:v>
                </c:pt>
                <c:pt idx="11">
                  <c:v>207</c:v>
                </c:pt>
                <c:pt idx="12">
                  <c:v>202.66666666666666</c:v>
                </c:pt>
                <c:pt idx="13">
                  <c:v>196.33333333333334</c:v>
                </c:pt>
                <c:pt idx="14">
                  <c:v>190</c:v>
                </c:pt>
                <c:pt idx="15">
                  <c:v>199.66666666666666</c:v>
                </c:pt>
                <c:pt idx="16">
                  <c:v>202.33333333333334</c:v>
                </c:pt>
                <c:pt idx="17">
                  <c:v>191</c:v>
                </c:pt>
                <c:pt idx="18">
                  <c:v>183.33333333333334</c:v>
                </c:pt>
                <c:pt idx="19">
                  <c:v>169.33333333333334</c:v>
                </c:pt>
                <c:pt idx="20">
                  <c:v>185.33333333333334</c:v>
                </c:pt>
                <c:pt idx="21">
                  <c:v>225.33333333333334</c:v>
                </c:pt>
                <c:pt idx="22">
                  <c:v>239</c:v>
                </c:pt>
                <c:pt idx="23">
                  <c:v>228.33333333333334</c:v>
                </c:pt>
                <c:pt idx="24">
                  <c:v>194</c:v>
                </c:pt>
                <c:pt idx="25">
                  <c:v>196</c:v>
                </c:pt>
                <c:pt idx="26">
                  <c:v>208.66666666666666</c:v>
                </c:pt>
                <c:pt idx="27">
                  <c:v>207</c:v>
                </c:pt>
                <c:pt idx="28">
                  <c:v>203.66666666666666</c:v>
                </c:pt>
                <c:pt idx="29">
                  <c:v>175.66666666666666</c:v>
                </c:pt>
                <c:pt idx="30">
                  <c:v>171.66666666666666</c:v>
                </c:pt>
                <c:pt idx="31">
                  <c:v>151.66666666666666</c:v>
                </c:pt>
                <c:pt idx="32">
                  <c:v>149.66666666666666</c:v>
                </c:pt>
                <c:pt idx="33">
                  <c:v>135.33333333333334</c:v>
                </c:pt>
                <c:pt idx="34">
                  <c:v>144.66666666666666</c:v>
                </c:pt>
                <c:pt idx="35">
                  <c:v>151</c:v>
                </c:pt>
                <c:pt idx="36">
                  <c:v>141</c:v>
                </c:pt>
                <c:pt idx="37">
                  <c:v>126.33333333333333</c:v>
                </c:pt>
                <c:pt idx="38">
                  <c:v>123.33333333333333</c:v>
                </c:pt>
                <c:pt idx="39">
                  <c:v>122</c:v>
                </c:pt>
                <c:pt idx="40">
                  <c:v>122</c:v>
                </c:pt>
                <c:pt idx="41">
                  <c:v>110.66666666666667</c:v>
                </c:pt>
                <c:pt idx="42">
                  <c:v>118.66666666666667</c:v>
                </c:pt>
                <c:pt idx="43">
                  <c:v>116</c:v>
                </c:pt>
                <c:pt idx="44">
                  <c:v>129.33333333333334</c:v>
                </c:pt>
                <c:pt idx="45">
                  <c:v>168.33333333333334</c:v>
                </c:pt>
                <c:pt idx="46">
                  <c:v>181.66666666666666</c:v>
                </c:pt>
                <c:pt idx="47">
                  <c:v>185</c:v>
                </c:pt>
                <c:pt idx="48">
                  <c:v>134</c:v>
                </c:pt>
                <c:pt idx="49">
                  <c:v>120.33333333333333</c:v>
                </c:pt>
                <c:pt idx="50">
                  <c:v>107</c:v>
                </c:pt>
                <c:pt idx="51">
                  <c:v>101</c:v>
                </c:pt>
                <c:pt idx="52">
                  <c:v>98</c:v>
                </c:pt>
                <c:pt idx="53">
                  <c:v>91</c:v>
                </c:pt>
                <c:pt idx="54">
                  <c:v>91</c:v>
                </c:pt>
                <c:pt idx="55">
                  <c:v>83.666666666666671</c:v>
                </c:pt>
                <c:pt idx="56">
                  <c:v>81.333333333333329</c:v>
                </c:pt>
                <c:pt idx="57">
                  <c:v>80</c:v>
                </c:pt>
                <c:pt idx="58">
                  <c:v>83.333333333333329</c:v>
                </c:pt>
                <c:pt idx="59">
                  <c:v>85.333333333333329</c:v>
                </c:pt>
                <c:pt idx="60">
                  <c:v>88.666666666666671</c:v>
                </c:pt>
                <c:pt idx="61">
                  <c:v>90.333333333333329</c:v>
                </c:pt>
                <c:pt idx="62">
                  <c:v>85</c:v>
                </c:pt>
                <c:pt idx="63">
                  <c:v>83</c:v>
                </c:pt>
                <c:pt idx="64">
                  <c:v>80</c:v>
                </c:pt>
                <c:pt idx="65">
                  <c:v>79.666666666666671</c:v>
                </c:pt>
                <c:pt idx="66">
                  <c:v>75</c:v>
                </c:pt>
                <c:pt idx="67">
                  <c:v>73.333333333333329</c:v>
                </c:pt>
                <c:pt idx="68">
                  <c:v>70.666666666666671</c:v>
                </c:pt>
                <c:pt idx="69">
                  <c:v>69.666666666666671</c:v>
                </c:pt>
                <c:pt idx="70">
                  <c:v>69.666666666666671</c:v>
                </c:pt>
                <c:pt idx="71">
                  <c:v>74</c:v>
                </c:pt>
                <c:pt idx="72">
                  <c:v>71</c:v>
                </c:pt>
                <c:pt idx="73">
                  <c:v>60.333333333333336</c:v>
                </c:pt>
                <c:pt idx="74">
                  <c:v>57</c:v>
                </c:pt>
                <c:pt idx="75">
                  <c:v>60</c:v>
                </c:pt>
                <c:pt idx="76">
                  <c:v>68</c:v>
                </c:pt>
                <c:pt idx="77">
                  <c:v>59.666666666666664</c:v>
                </c:pt>
                <c:pt idx="78">
                  <c:v>59.333333333333336</c:v>
                </c:pt>
                <c:pt idx="79">
                  <c:v>55.666666666666664</c:v>
                </c:pt>
                <c:pt idx="80">
                  <c:v>63</c:v>
                </c:pt>
                <c:pt idx="81">
                  <c:v>62</c:v>
                </c:pt>
                <c:pt idx="82">
                  <c:v>64.333333333333329</c:v>
                </c:pt>
                <c:pt idx="83">
                  <c:v>71.333333333333329</c:v>
                </c:pt>
                <c:pt idx="84">
                  <c:v>76.666666666666671</c:v>
                </c:pt>
                <c:pt idx="85">
                  <c:v>73.333333333333329</c:v>
                </c:pt>
                <c:pt idx="86">
                  <c:v>77.333333333333329</c:v>
                </c:pt>
                <c:pt idx="87">
                  <c:v>70</c:v>
                </c:pt>
                <c:pt idx="88">
                  <c:v>68</c:v>
                </c:pt>
                <c:pt idx="89">
                  <c:v>53.333333333333336</c:v>
                </c:pt>
                <c:pt idx="90">
                  <c:v>49.666666666666664</c:v>
                </c:pt>
                <c:pt idx="91">
                  <c:v>55.666666666666664</c:v>
                </c:pt>
                <c:pt idx="92">
                  <c:v>63.666666666666664</c:v>
                </c:pt>
                <c:pt idx="93">
                  <c:v>68.333333333333329</c:v>
                </c:pt>
                <c:pt idx="94">
                  <c:v>68.666666666666671</c:v>
                </c:pt>
                <c:pt idx="95">
                  <c:v>71.333333333333329</c:v>
                </c:pt>
                <c:pt idx="96">
                  <c:v>73.666666666666671</c:v>
                </c:pt>
                <c:pt idx="97">
                  <c:v>69.333333333333329</c:v>
                </c:pt>
              </c:numCache>
            </c:numRef>
          </c:val>
          <c:smooth val="0"/>
          <c:extLst>
            <c:ext xmlns:c16="http://schemas.microsoft.com/office/drawing/2014/chart" uri="{C3380CC4-5D6E-409C-BE32-E72D297353CC}">
              <c16:uniqueId val="{00000002-308C-4498-965B-E7F50E74639D}"/>
            </c:ext>
          </c:extLst>
        </c:ser>
        <c:ser>
          <c:idx val="3"/>
          <c:order val="3"/>
          <c:tx>
            <c:strRef>
              <c:f>Ethncity!$K$6</c:f>
              <c:strCache>
                <c:ptCount val="1"/>
                <c:pt idx="0">
                  <c:v>Unknown</c:v>
                </c:pt>
              </c:strCache>
            </c:strRef>
          </c:tx>
          <c:spPr>
            <a:ln w="28575" cap="rnd">
              <a:solidFill>
                <a:schemeClr val="accent4"/>
              </a:solidFill>
              <a:round/>
            </a:ln>
            <a:effectLst/>
          </c:spPr>
          <c:marker>
            <c:symbol val="none"/>
          </c:marker>
          <c:cat>
            <c:multiLvlStrRef>
              <c:f>Ethncity!$A$7:$B$104</c:f>
              <c:multiLvlStrCache>
                <c:ptCount val="98"/>
                <c:lvl>
                  <c:pt idx="0">
                    <c:v>Sep</c:v>
                  </c:pt>
                  <c:pt idx="1">
                    <c:v>Oct</c:v>
                  </c:pt>
                  <c:pt idx="2">
                    <c:v>Nov</c:v>
                  </c:pt>
                  <c:pt idx="3">
                    <c:v>Dec</c:v>
                  </c:pt>
                  <c:pt idx="4">
                    <c:v>Jan</c:v>
                  </c:pt>
                  <c:pt idx="5">
                    <c:v>Feb</c:v>
                  </c:pt>
                  <c:pt idx="6">
                    <c:v>Mar</c:v>
                  </c:pt>
                  <c:pt idx="7">
                    <c:v>Apr</c:v>
                  </c:pt>
                  <c:pt idx="8">
                    <c:v>May</c:v>
                  </c:pt>
                  <c:pt idx="9">
                    <c:v>Jun</c:v>
                  </c:pt>
                  <c:pt idx="10">
                    <c:v>Jul</c:v>
                  </c:pt>
                  <c:pt idx="11">
                    <c:v>Aug</c:v>
                  </c:pt>
                  <c:pt idx="12">
                    <c:v>Sep</c:v>
                  </c:pt>
                  <c:pt idx="13">
                    <c:v>Oct</c:v>
                  </c:pt>
                  <c:pt idx="14">
                    <c:v>Nov</c:v>
                  </c:pt>
                  <c:pt idx="15">
                    <c:v>Dec</c:v>
                  </c:pt>
                  <c:pt idx="16">
                    <c:v>Jan</c:v>
                  </c:pt>
                  <c:pt idx="17">
                    <c:v>Feb</c:v>
                  </c:pt>
                  <c:pt idx="18">
                    <c:v>Mar</c:v>
                  </c:pt>
                  <c:pt idx="19">
                    <c:v>Apr</c:v>
                  </c:pt>
                  <c:pt idx="20">
                    <c:v>May</c:v>
                  </c:pt>
                  <c:pt idx="21">
                    <c:v>Jun</c:v>
                  </c:pt>
                  <c:pt idx="22">
                    <c:v>Jul</c:v>
                  </c:pt>
                  <c:pt idx="23">
                    <c:v>Aug</c:v>
                  </c:pt>
                  <c:pt idx="24">
                    <c:v>Sep</c:v>
                  </c:pt>
                  <c:pt idx="25">
                    <c:v>Oct</c:v>
                  </c:pt>
                  <c:pt idx="26">
                    <c:v>Nov</c:v>
                  </c:pt>
                  <c:pt idx="27">
                    <c:v>Dec</c:v>
                  </c:pt>
                  <c:pt idx="28">
                    <c:v>Jan</c:v>
                  </c:pt>
                  <c:pt idx="29">
                    <c:v>Feb</c:v>
                  </c:pt>
                  <c:pt idx="30">
                    <c:v>Mar</c:v>
                  </c:pt>
                  <c:pt idx="31">
                    <c:v>Apr</c:v>
                  </c:pt>
                  <c:pt idx="32">
                    <c:v>May</c:v>
                  </c:pt>
                  <c:pt idx="33">
                    <c:v>Jun</c:v>
                  </c:pt>
                  <c:pt idx="34">
                    <c:v>Jul</c:v>
                  </c:pt>
                  <c:pt idx="35">
                    <c:v>Aug</c:v>
                  </c:pt>
                  <c:pt idx="36">
                    <c:v>Sep</c:v>
                  </c:pt>
                  <c:pt idx="37">
                    <c:v>Oct</c:v>
                  </c:pt>
                  <c:pt idx="38">
                    <c:v>Nov</c:v>
                  </c:pt>
                  <c:pt idx="39">
                    <c:v>Dec</c:v>
                  </c:pt>
                  <c:pt idx="40">
                    <c:v>Jan</c:v>
                  </c:pt>
                  <c:pt idx="41">
                    <c:v>Feb</c:v>
                  </c:pt>
                  <c:pt idx="42">
                    <c:v>Mar</c:v>
                  </c:pt>
                  <c:pt idx="43">
                    <c:v>Apr</c:v>
                  </c:pt>
                  <c:pt idx="44">
                    <c:v>May</c:v>
                  </c:pt>
                  <c:pt idx="45">
                    <c:v>Jun</c:v>
                  </c:pt>
                  <c:pt idx="46">
                    <c:v>Jul</c:v>
                  </c:pt>
                  <c:pt idx="47">
                    <c:v>Aug</c:v>
                  </c:pt>
                  <c:pt idx="48">
                    <c:v>Sep</c:v>
                  </c:pt>
                  <c:pt idx="49">
                    <c:v>Oct</c:v>
                  </c:pt>
                  <c:pt idx="50">
                    <c:v>Nov</c:v>
                  </c:pt>
                  <c:pt idx="51">
                    <c:v>Dec</c:v>
                  </c:pt>
                  <c:pt idx="52">
                    <c:v>Jan</c:v>
                  </c:pt>
                  <c:pt idx="53">
                    <c:v>Feb</c:v>
                  </c:pt>
                  <c:pt idx="54">
                    <c:v>Mar</c:v>
                  </c:pt>
                  <c:pt idx="55">
                    <c:v>Apr</c:v>
                  </c:pt>
                  <c:pt idx="56">
                    <c:v>May</c:v>
                  </c:pt>
                  <c:pt idx="57">
                    <c:v>Jun</c:v>
                  </c:pt>
                  <c:pt idx="58">
                    <c:v>Jul</c:v>
                  </c:pt>
                  <c:pt idx="59">
                    <c:v>Aug</c:v>
                  </c:pt>
                  <c:pt idx="60">
                    <c:v>Sep</c:v>
                  </c:pt>
                  <c:pt idx="61">
                    <c:v>Oct</c:v>
                  </c:pt>
                  <c:pt idx="62">
                    <c:v>Nov</c:v>
                  </c:pt>
                  <c:pt idx="63">
                    <c:v>Dec</c:v>
                  </c:pt>
                  <c:pt idx="64">
                    <c:v>Jan</c:v>
                  </c:pt>
                  <c:pt idx="65">
                    <c:v>Feb</c:v>
                  </c:pt>
                  <c:pt idx="66">
                    <c:v>Mar</c:v>
                  </c:pt>
                  <c:pt idx="67">
                    <c:v>Apr</c:v>
                  </c:pt>
                  <c:pt idx="68">
                    <c:v>May</c:v>
                  </c:pt>
                  <c:pt idx="69">
                    <c:v>Jun</c:v>
                  </c:pt>
                  <c:pt idx="70">
                    <c:v>Jul</c:v>
                  </c:pt>
                  <c:pt idx="71">
                    <c:v>Aug</c:v>
                  </c:pt>
                  <c:pt idx="72">
                    <c:v>Sep</c:v>
                  </c:pt>
                  <c:pt idx="73">
                    <c:v>Oct</c:v>
                  </c:pt>
                  <c:pt idx="74">
                    <c:v>Nov</c:v>
                  </c:pt>
                  <c:pt idx="75">
                    <c:v>Dec</c:v>
                  </c:pt>
                  <c:pt idx="76">
                    <c:v>Jan</c:v>
                  </c:pt>
                  <c:pt idx="77">
                    <c:v>Feb</c:v>
                  </c:pt>
                  <c:pt idx="78">
                    <c:v>Mar</c:v>
                  </c:pt>
                  <c:pt idx="79">
                    <c:v>Apr</c:v>
                  </c:pt>
                  <c:pt idx="80">
                    <c:v>May</c:v>
                  </c:pt>
                  <c:pt idx="81">
                    <c:v>Jun</c:v>
                  </c:pt>
                  <c:pt idx="82">
                    <c:v>Jul</c:v>
                  </c:pt>
                  <c:pt idx="83">
                    <c:v>Aug</c:v>
                  </c:pt>
                  <c:pt idx="84">
                    <c:v>Sep</c:v>
                  </c:pt>
                  <c:pt idx="85">
                    <c:v>Oct</c:v>
                  </c:pt>
                  <c:pt idx="86">
                    <c:v>Nov</c:v>
                  </c:pt>
                  <c:pt idx="87">
                    <c:v>Dec</c:v>
                  </c:pt>
                  <c:pt idx="88">
                    <c:v>Jan</c:v>
                  </c:pt>
                  <c:pt idx="89">
                    <c:v>Feb</c:v>
                  </c:pt>
                  <c:pt idx="90">
                    <c:v>Mar</c:v>
                  </c:pt>
                  <c:pt idx="91">
                    <c:v>Apr</c:v>
                  </c:pt>
                  <c:pt idx="92">
                    <c:v>May</c:v>
                  </c:pt>
                  <c:pt idx="93">
                    <c:v>Jun</c:v>
                  </c:pt>
                  <c:pt idx="94">
                    <c:v>Jul</c:v>
                  </c:pt>
                  <c:pt idx="95">
                    <c:v>Aug</c:v>
                  </c:pt>
                  <c:pt idx="96">
                    <c:v>Sep</c:v>
                  </c:pt>
                  <c:pt idx="97">
                    <c:v>Oct</c:v>
                  </c:pt>
                </c:lvl>
                <c:lvl>
                  <c:pt idx="4">
                    <c:v>2015</c:v>
                  </c:pt>
                  <c:pt idx="16">
                    <c:v>2016</c:v>
                  </c:pt>
                  <c:pt idx="28">
                    <c:v>2017</c:v>
                  </c:pt>
                  <c:pt idx="40">
                    <c:v>2018</c:v>
                  </c:pt>
                  <c:pt idx="52">
                    <c:v>2019</c:v>
                  </c:pt>
                  <c:pt idx="64">
                    <c:v>2020</c:v>
                  </c:pt>
                  <c:pt idx="76">
                    <c:v>2021</c:v>
                  </c:pt>
                  <c:pt idx="88">
                    <c:v>2022</c:v>
                  </c:pt>
                </c:lvl>
              </c:multiLvlStrCache>
            </c:multiLvlStrRef>
          </c:cat>
          <c:val>
            <c:numRef>
              <c:f>Ethncity!$K$7:$K$104</c:f>
              <c:numCache>
                <c:formatCode>0</c:formatCode>
                <c:ptCount val="98"/>
                <c:pt idx="0">
                  <c:v>69.666666666666671</c:v>
                </c:pt>
                <c:pt idx="1">
                  <c:v>69</c:v>
                </c:pt>
                <c:pt idx="2">
                  <c:v>77.666666666666671</c:v>
                </c:pt>
                <c:pt idx="3">
                  <c:v>81.333333333333329</c:v>
                </c:pt>
                <c:pt idx="4">
                  <c:v>84.666666666666671</c:v>
                </c:pt>
                <c:pt idx="5">
                  <c:v>73.333333333333329</c:v>
                </c:pt>
                <c:pt idx="6">
                  <c:v>66</c:v>
                </c:pt>
                <c:pt idx="7">
                  <c:v>68.666666666666671</c:v>
                </c:pt>
                <c:pt idx="8">
                  <c:v>81.333333333333329</c:v>
                </c:pt>
                <c:pt idx="9">
                  <c:v>89</c:v>
                </c:pt>
                <c:pt idx="10">
                  <c:v>93.666666666666671</c:v>
                </c:pt>
                <c:pt idx="11">
                  <c:v>88.666666666666671</c:v>
                </c:pt>
                <c:pt idx="12">
                  <c:v>90.666666666666671</c:v>
                </c:pt>
                <c:pt idx="13">
                  <c:v>92.666666666666671</c:v>
                </c:pt>
                <c:pt idx="14">
                  <c:v>90.333333333333329</c:v>
                </c:pt>
                <c:pt idx="15">
                  <c:v>90.666666666666671</c:v>
                </c:pt>
                <c:pt idx="16">
                  <c:v>78.333333333333329</c:v>
                </c:pt>
                <c:pt idx="17">
                  <c:v>77.333333333333329</c:v>
                </c:pt>
                <c:pt idx="18">
                  <c:v>74.666666666666671</c:v>
                </c:pt>
                <c:pt idx="19">
                  <c:v>84</c:v>
                </c:pt>
                <c:pt idx="20">
                  <c:v>90.333333333333329</c:v>
                </c:pt>
                <c:pt idx="21">
                  <c:v>99.333333333333329</c:v>
                </c:pt>
                <c:pt idx="22">
                  <c:v>110.33333333333333</c:v>
                </c:pt>
                <c:pt idx="23">
                  <c:v>106.66666666666667</c:v>
                </c:pt>
                <c:pt idx="24">
                  <c:v>108</c:v>
                </c:pt>
                <c:pt idx="25">
                  <c:v>105</c:v>
                </c:pt>
                <c:pt idx="26">
                  <c:v>116</c:v>
                </c:pt>
                <c:pt idx="27">
                  <c:v>115</c:v>
                </c:pt>
                <c:pt idx="28">
                  <c:v>111.33333333333333</c:v>
                </c:pt>
                <c:pt idx="29">
                  <c:v>96.666666666666671</c:v>
                </c:pt>
                <c:pt idx="30">
                  <c:v>91.333333333333329</c:v>
                </c:pt>
                <c:pt idx="31">
                  <c:v>79.333333333333329</c:v>
                </c:pt>
                <c:pt idx="32">
                  <c:v>84.333333333333329</c:v>
                </c:pt>
                <c:pt idx="33">
                  <c:v>85.666666666666671</c:v>
                </c:pt>
                <c:pt idx="34">
                  <c:v>106.66666666666667</c:v>
                </c:pt>
                <c:pt idx="35">
                  <c:v>117.33333333333333</c:v>
                </c:pt>
                <c:pt idx="36">
                  <c:v>127.33333333333333</c:v>
                </c:pt>
                <c:pt idx="37">
                  <c:v>119</c:v>
                </c:pt>
                <c:pt idx="38">
                  <c:v>120.66666666666667</c:v>
                </c:pt>
                <c:pt idx="39">
                  <c:v>119</c:v>
                </c:pt>
                <c:pt idx="40">
                  <c:v>119</c:v>
                </c:pt>
                <c:pt idx="41">
                  <c:v>107.66666666666667</c:v>
                </c:pt>
                <c:pt idx="42">
                  <c:v>108.33333333333333</c:v>
                </c:pt>
                <c:pt idx="43">
                  <c:v>118.33333333333333</c:v>
                </c:pt>
                <c:pt idx="44">
                  <c:v>128</c:v>
                </c:pt>
                <c:pt idx="45">
                  <c:v>132</c:v>
                </c:pt>
                <c:pt idx="46">
                  <c:v>127.66666666666667</c:v>
                </c:pt>
                <c:pt idx="47">
                  <c:v>136.66666666666666</c:v>
                </c:pt>
                <c:pt idx="48">
                  <c:v>134.33333333333334</c:v>
                </c:pt>
                <c:pt idx="49">
                  <c:v>124.33333333333333</c:v>
                </c:pt>
                <c:pt idx="50">
                  <c:v>121.66666666666667</c:v>
                </c:pt>
                <c:pt idx="51">
                  <c:v>127.33333333333333</c:v>
                </c:pt>
                <c:pt idx="52">
                  <c:v>143.66666666666666</c:v>
                </c:pt>
                <c:pt idx="53">
                  <c:v>136</c:v>
                </c:pt>
                <c:pt idx="54">
                  <c:v>137.66666666666666</c:v>
                </c:pt>
                <c:pt idx="55">
                  <c:v>135</c:v>
                </c:pt>
                <c:pt idx="56">
                  <c:v>153.66666666666666</c:v>
                </c:pt>
                <c:pt idx="57">
                  <c:v>151</c:v>
                </c:pt>
                <c:pt idx="58">
                  <c:v>148</c:v>
                </c:pt>
                <c:pt idx="59">
                  <c:v>154</c:v>
                </c:pt>
                <c:pt idx="60">
                  <c:v>165</c:v>
                </c:pt>
                <c:pt idx="61">
                  <c:v>170.66666666666666</c:v>
                </c:pt>
                <c:pt idx="62">
                  <c:v>156.66666666666666</c:v>
                </c:pt>
                <c:pt idx="63">
                  <c:v>165.66666666666666</c:v>
                </c:pt>
                <c:pt idx="64">
                  <c:v>168.66666666666666</c:v>
                </c:pt>
                <c:pt idx="65">
                  <c:v>175</c:v>
                </c:pt>
                <c:pt idx="66">
                  <c:v>168.33333333333334</c:v>
                </c:pt>
                <c:pt idx="67">
                  <c:v>173</c:v>
                </c:pt>
                <c:pt idx="68">
                  <c:v>169.66666666666666</c:v>
                </c:pt>
                <c:pt idx="69">
                  <c:v>165</c:v>
                </c:pt>
                <c:pt idx="70">
                  <c:v>167.33333333333334</c:v>
                </c:pt>
                <c:pt idx="71">
                  <c:v>176</c:v>
                </c:pt>
                <c:pt idx="72">
                  <c:v>192.33333333333334</c:v>
                </c:pt>
                <c:pt idx="73">
                  <c:v>195.66666666666666</c:v>
                </c:pt>
                <c:pt idx="74">
                  <c:v>193.66666666666666</c:v>
                </c:pt>
                <c:pt idx="75">
                  <c:v>181.66666666666666</c:v>
                </c:pt>
                <c:pt idx="76">
                  <c:v>189</c:v>
                </c:pt>
                <c:pt idx="77">
                  <c:v>172.33333333333334</c:v>
                </c:pt>
                <c:pt idx="78">
                  <c:v>191.33333333333334</c:v>
                </c:pt>
                <c:pt idx="79">
                  <c:v>177.66666666666666</c:v>
                </c:pt>
                <c:pt idx="80">
                  <c:v>210</c:v>
                </c:pt>
                <c:pt idx="81">
                  <c:v>205.66666666666666</c:v>
                </c:pt>
                <c:pt idx="82">
                  <c:v>222.66666666666666</c:v>
                </c:pt>
                <c:pt idx="83">
                  <c:v>209.66666666666666</c:v>
                </c:pt>
                <c:pt idx="84">
                  <c:v>186.66666666666666</c:v>
                </c:pt>
                <c:pt idx="85">
                  <c:v>166.66666666666666</c:v>
                </c:pt>
                <c:pt idx="86">
                  <c:v>160.33333333333334</c:v>
                </c:pt>
                <c:pt idx="87">
                  <c:v>174.66666666666666</c:v>
                </c:pt>
                <c:pt idx="88">
                  <c:v>178</c:v>
                </c:pt>
                <c:pt idx="89">
                  <c:v>169.66666666666666</c:v>
                </c:pt>
                <c:pt idx="90">
                  <c:v>158.33333333333334</c:v>
                </c:pt>
                <c:pt idx="91">
                  <c:v>162.33333333333334</c:v>
                </c:pt>
                <c:pt idx="92">
                  <c:v>188.66666666666666</c:v>
                </c:pt>
                <c:pt idx="93">
                  <c:v>210.66666666666666</c:v>
                </c:pt>
                <c:pt idx="94">
                  <c:v>220.66666666666666</c:v>
                </c:pt>
                <c:pt idx="95">
                  <c:v>242.33333333333334</c:v>
                </c:pt>
                <c:pt idx="96">
                  <c:v>258.66666666666669</c:v>
                </c:pt>
                <c:pt idx="97">
                  <c:v>271.33333333333331</c:v>
                </c:pt>
              </c:numCache>
            </c:numRef>
          </c:val>
          <c:smooth val="0"/>
          <c:extLst>
            <c:ext xmlns:c16="http://schemas.microsoft.com/office/drawing/2014/chart" uri="{C3380CC4-5D6E-409C-BE32-E72D297353CC}">
              <c16:uniqueId val="{00000003-308C-4498-965B-E7F50E74639D}"/>
            </c:ext>
          </c:extLst>
        </c:ser>
        <c:dLbls>
          <c:showLegendKey val="0"/>
          <c:showVal val="0"/>
          <c:showCatName val="0"/>
          <c:showSerName val="0"/>
          <c:showPercent val="0"/>
          <c:showBubbleSize val="0"/>
        </c:dLbls>
        <c:smooth val="0"/>
        <c:axId val="1972220160"/>
        <c:axId val="1972216832"/>
      </c:lineChart>
      <c:catAx>
        <c:axId val="1972220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72216832"/>
        <c:crosses val="autoZero"/>
        <c:auto val="1"/>
        <c:lblAlgn val="ctr"/>
        <c:lblOffset val="100"/>
        <c:noMultiLvlLbl val="0"/>
      </c:catAx>
      <c:valAx>
        <c:axId val="1972216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a:t>Police proceedings  (10-17 year olds)</a:t>
                </a:r>
              </a:p>
              <a:p>
                <a:pPr>
                  <a:defRPr/>
                </a:pPr>
                <a:r>
                  <a:rPr lang="en-NZ"/>
                  <a:t>(3 month moving average)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7222016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NZ" sz="1200" b="1"/>
              <a:t>Adjusted* ethnicity percentages </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Pivot!$B$47</c:f>
              <c:strCache>
                <c:ptCount val="1"/>
                <c:pt idx="0">
                  <c:v>European/Other</c:v>
                </c:pt>
              </c:strCache>
            </c:strRef>
          </c:tx>
          <c:spPr>
            <a:ln w="28575" cap="rnd">
              <a:solidFill>
                <a:schemeClr val="accent1"/>
              </a:solidFill>
              <a:round/>
            </a:ln>
            <a:effectLst/>
          </c:spPr>
          <c:marker>
            <c:symbol val="none"/>
          </c:marker>
          <c:cat>
            <c:strRef>
              <c:f>Pivot!$A$48:$A$55</c:f>
              <c:strCache>
                <c:ptCount val="8"/>
                <c:pt idx="0">
                  <c:v>2014/15</c:v>
                </c:pt>
                <c:pt idx="1">
                  <c:v>2015/16</c:v>
                </c:pt>
                <c:pt idx="2">
                  <c:v>2016/17</c:v>
                </c:pt>
                <c:pt idx="3">
                  <c:v>2017/18</c:v>
                </c:pt>
                <c:pt idx="4">
                  <c:v>2018/19</c:v>
                </c:pt>
                <c:pt idx="5">
                  <c:v>2019/20</c:v>
                </c:pt>
                <c:pt idx="6">
                  <c:v>2020/21</c:v>
                </c:pt>
                <c:pt idx="7">
                  <c:v>2021/22</c:v>
                </c:pt>
              </c:strCache>
            </c:strRef>
          </c:cat>
          <c:val>
            <c:numRef>
              <c:f>Pivot!$B$48:$B$55</c:f>
              <c:numCache>
                <c:formatCode>0%</c:formatCode>
                <c:ptCount val="8"/>
                <c:pt idx="0">
                  <c:v>0.35044536344838562</c:v>
                </c:pt>
                <c:pt idx="1">
                  <c:v>0.32278615417286044</c:v>
                </c:pt>
                <c:pt idx="2">
                  <c:v>0.3102653391534651</c:v>
                </c:pt>
                <c:pt idx="3">
                  <c:v>0.31647708075233699</c:v>
                </c:pt>
                <c:pt idx="4">
                  <c:v>0.33564608529598983</c:v>
                </c:pt>
                <c:pt idx="5">
                  <c:v>0.33002156500308072</c:v>
                </c:pt>
                <c:pt idx="6">
                  <c:v>0.30631193643424692</c:v>
                </c:pt>
                <c:pt idx="7">
                  <c:v>0.26053215077605324</c:v>
                </c:pt>
              </c:numCache>
            </c:numRef>
          </c:val>
          <c:smooth val="0"/>
          <c:extLst>
            <c:ext xmlns:c16="http://schemas.microsoft.com/office/drawing/2014/chart" uri="{C3380CC4-5D6E-409C-BE32-E72D297353CC}">
              <c16:uniqueId val="{00000000-5A69-472C-8A17-5BFE7139AC1A}"/>
            </c:ext>
          </c:extLst>
        </c:ser>
        <c:ser>
          <c:idx val="1"/>
          <c:order val="1"/>
          <c:tx>
            <c:strRef>
              <c:f>Pivot!$C$47</c:f>
              <c:strCache>
                <c:ptCount val="1"/>
                <c:pt idx="0">
                  <c:v>Māori</c:v>
                </c:pt>
              </c:strCache>
            </c:strRef>
          </c:tx>
          <c:spPr>
            <a:ln w="28575" cap="rnd">
              <a:solidFill>
                <a:schemeClr val="accent2"/>
              </a:solidFill>
              <a:round/>
            </a:ln>
            <a:effectLst/>
          </c:spPr>
          <c:marker>
            <c:symbol val="none"/>
          </c:marker>
          <c:cat>
            <c:strRef>
              <c:f>Pivot!$A$48:$A$55</c:f>
              <c:strCache>
                <c:ptCount val="8"/>
                <c:pt idx="0">
                  <c:v>2014/15</c:v>
                </c:pt>
                <c:pt idx="1">
                  <c:v>2015/16</c:v>
                </c:pt>
                <c:pt idx="2">
                  <c:v>2016/17</c:v>
                </c:pt>
                <c:pt idx="3">
                  <c:v>2017/18</c:v>
                </c:pt>
                <c:pt idx="4">
                  <c:v>2018/19</c:v>
                </c:pt>
                <c:pt idx="5">
                  <c:v>2019/20</c:v>
                </c:pt>
                <c:pt idx="6">
                  <c:v>2020/21</c:v>
                </c:pt>
                <c:pt idx="7">
                  <c:v>2021/22</c:v>
                </c:pt>
              </c:strCache>
            </c:strRef>
          </c:cat>
          <c:val>
            <c:numRef>
              <c:f>Pivot!$C$48:$C$55</c:f>
              <c:numCache>
                <c:formatCode>0%</c:formatCode>
                <c:ptCount val="8"/>
                <c:pt idx="0">
                  <c:v>0.54867186257356459</c:v>
                </c:pt>
                <c:pt idx="1">
                  <c:v>0.57438946697812698</c:v>
                </c:pt>
                <c:pt idx="2">
                  <c:v>0.58605130217274015</c:v>
                </c:pt>
                <c:pt idx="3">
                  <c:v>0.591958553891204</c:v>
                </c:pt>
                <c:pt idx="4">
                  <c:v>0.58746021642266077</c:v>
                </c:pt>
                <c:pt idx="5">
                  <c:v>0.59735058533579799</c:v>
                </c:pt>
                <c:pt idx="6">
                  <c:v>0.62717614498705476</c:v>
                </c:pt>
                <c:pt idx="7">
                  <c:v>0.66657427937915736</c:v>
                </c:pt>
              </c:numCache>
            </c:numRef>
          </c:val>
          <c:smooth val="0"/>
          <c:extLst>
            <c:ext xmlns:c16="http://schemas.microsoft.com/office/drawing/2014/chart" uri="{C3380CC4-5D6E-409C-BE32-E72D297353CC}">
              <c16:uniqueId val="{00000001-5A69-472C-8A17-5BFE7139AC1A}"/>
            </c:ext>
          </c:extLst>
        </c:ser>
        <c:ser>
          <c:idx val="2"/>
          <c:order val="2"/>
          <c:tx>
            <c:strRef>
              <c:f>Pivot!$D$47</c:f>
              <c:strCache>
                <c:ptCount val="1"/>
                <c:pt idx="0">
                  <c:v>Pacific</c:v>
                </c:pt>
              </c:strCache>
            </c:strRef>
          </c:tx>
          <c:spPr>
            <a:ln w="28575" cap="rnd">
              <a:solidFill>
                <a:schemeClr val="accent3"/>
              </a:solidFill>
              <a:round/>
            </a:ln>
            <a:effectLst/>
          </c:spPr>
          <c:marker>
            <c:symbol val="none"/>
          </c:marker>
          <c:cat>
            <c:strRef>
              <c:f>Pivot!$A$48:$A$55</c:f>
              <c:strCache>
                <c:ptCount val="8"/>
                <c:pt idx="0">
                  <c:v>2014/15</c:v>
                </c:pt>
                <c:pt idx="1">
                  <c:v>2015/16</c:v>
                </c:pt>
                <c:pt idx="2">
                  <c:v>2016/17</c:v>
                </c:pt>
                <c:pt idx="3">
                  <c:v>2017/18</c:v>
                </c:pt>
                <c:pt idx="4">
                  <c:v>2018/19</c:v>
                </c:pt>
                <c:pt idx="5">
                  <c:v>2019/20</c:v>
                </c:pt>
                <c:pt idx="6">
                  <c:v>2020/21</c:v>
                </c:pt>
                <c:pt idx="7">
                  <c:v>2021/22</c:v>
                </c:pt>
              </c:strCache>
            </c:strRef>
          </c:cat>
          <c:val>
            <c:numRef>
              <c:f>Pivot!$D$48:$D$55</c:f>
              <c:numCache>
                <c:formatCode>0%</c:formatCode>
                <c:ptCount val="8"/>
                <c:pt idx="0">
                  <c:v>0.10088277397804996</c:v>
                </c:pt>
                <c:pt idx="1">
                  <c:v>0.10282437884901253</c:v>
                </c:pt>
                <c:pt idx="2">
                  <c:v>0.10368335867379469</c:v>
                </c:pt>
                <c:pt idx="3">
                  <c:v>9.1564365356459065E-2</c:v>
                </c:pt>
                <c:pt idx="4">
                  <c:v>7.6893698281349468E-2</c:v>
                </c:pt>
                <c:pt idx="5">
                  <c:v>7.2627849661121374E-2</c:v>
                </c:pt>
                <c:pt idx="6">
                  <c:v>6.6511918578698329E-2</c:v>
                </c:pt>
                <c:pt idx="7">
                  <c:v>7.2893569844789355E-2</c:v>
                </c:pt>
              </c:numCache>
            </c:numRef>
          </c:val>
          <c:smooth val="0"/>
          <c:extLst>
            <c:ext xmlns:c16="http://schemas.microsoft.com/office/drawing/2014/chart" uri="{C3380CC4-5D6E-409C-BE32-E72D297353CC}">
              <c16:uniqueId val="{00000002-5A69-472C-8A17-5BFE7139AC1A}"/>
            </c:ext>
          </c:extLst>
        </c:ser>
        <c:dLbls>
          <c:showLegendKey val="0"/>
          <c:showVal val="0"/>
          <c:showCatName val="0"/>
          <c:showSerName val="0"/>
          <c:showPercent val="0"/>
          <c:showBubbleSize val="0"/>
        </c:dLbls>
        <c:smooth val="0"/>
        <c:axId val="1915057343"/>
        <c:axId val="1915058175"/>
      </c:lineChart>
      <c:catAx>
        <c:axId val="1915057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915058175"/>
        <c:crosses val="autoZero"/>
        <c:auto val="1"/>
        <c:lblAlgn val="ctr"/>
        <c:lblOffset val="100"/>
        <c:noMultiLvlLbl val="0"/>
      </c:catAx>
      <c:valAx>
        <c:axId val="1915058175"/>
        <c:scaling>
          <c:orientation val="minMax"/>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1505734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a:t>Offending up to 18 years old</a:t>
            </a:r>
          </a:p>
        </c:rich>
      </c:tx>
      <c:layout>
        <c:manualLayout>
          <c:xMode val="edge"/>
          <c:yMode val="edge"/>
          <c:x val="0.21648976189419558"/>
          <c:y val="0"/>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offending</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29B2-4EA7-BBC2-25E772270BA2}"/>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29B2-4EA7-BBC2-25E772270BA2}"/>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9B2-4EA7-BBC2-25E772270BA2}"/>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29B2-4EA7-BBC2-25E772270BA2}"/>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29B2-4EA7-BBC2-25E772270BA2}"/>
                </c:ext>
              </c:extLst>
            </c:dLbl>
            <c:dLbl>
              <c:idx val="1"/>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D930FE47-EBF0-4A63-8E13-CC1D645A2921}" type="CATEGORYNAME">
                      <a:rPr lang="en-US">
                        <a:solidFill>
                          <a:schemeClr val="tx1"/>
                        </a:solidFill>
                      </a:rPr>
                      <a:pPr>
                        <a:defRPr>
                          <a:solidFill>
                            <a:schemeClr val="tx1"/>
                          </a:solidFill>
                        </a:defRPr>
                      </a:pPr>
                      <a:t>[CATEGORY NAME]</a:t>
                    </a:fld>
                    <a:r>
                      <a:rPr lang="en-US" baseline="0" dirty="0">
                        <a:solidFill>
                          <a:schemeClr val="tx1"/>
                        </a:solidFill>
                      </a:rPr>
                      <a:t>
</a:t>
                    </a:r>
                    <a:fld id="{9E608BDD-AD1D-493F-B2A7-58AAFE66CFA8}" type="PERCENTAGE">
                      <a:rPr lang="en-US" baseline="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9B2-4EA7-BBC2-25E772270BA2}"/>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29B2-4EA7-BBC2-25E772270BA2}"/>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4-29B2-4EA7-BBC2-25E772270BA2}"/>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under 14</c:v>
                </c:pt>
                <c:pt idx="1">
                  <c:v>older than 14</c:v>
                </c:pt>
              </c:strCache>
            </c:strRef>
          </c:cat>
          <c:val>
            <c:numRef>
              <c:f>Sheet1!$B$2:$B$5</c:f>
              <c:numCache>
                <c:formatCode>General</c:formatCode>
                <c:ptCount val="4"/>
                <c:pt idx="0">
                  <c:v>75</c:v>
                </c:pt>
                <c:pt idx="1">
                  <c:v>25</c:v>
                </c:pt>
              </c:numCache>
            </c:numRef>
          </c:val>
          <c:extLst>
            <c:ext xmlns:c16="http://schemas.microsoft.com/office/drawing/2014/chart" uri="{C3380CC4-5D6E-409C-BE32-E72D297353CC}">
              <c16:uniqueId val="{00000000-29B2-4EA7-BBC2-25E772270BA2}"/>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NZ" dirty="0">
                <a:latin typeface="Arial" panose="020B0604020202020204" pitchFamily="34" charset="0"/>
                <a:cs typeface="Arial" panose="020B0604020202020204" pitchFamily="34" charset="0"/>
              </a:rPr>
              <a:t>Offending</a:t>
            </a:r>
            <a:r>
              <a:rPr lang="en-NZ" baseline="0" dirty="0">
                <a:latin typeface="Arial" panose="020B0604020202020204" pitchFamily="34" charset="0"/>
                <a:cs typeface="Arial" panose="020B0604020202020204" pitchFamily="34" charset="0"/>
              </a:rPr>
              <a:t> as a Child and Youth</a:t>
            </a:r>
            <a:endParaRPr lang="en-NZ"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Series 1</c:v>
                </c:pt>
              </c:strCache>
            </c:strRef>
          </c:tx>
          <c:spPr>
            <a:solidFill>
              <a:schemeClr val="accent1"/>
            </a:solidFill>
            <a:ln>
              <a:noFill/>
            </a:ln>
            <a:effectLst/>
            <a:sp3d/>
          </c:spPr>
          <c:invertIfNegative val="0"/>
          <c:cat>
            <c:strRef>
              <c:f>Sheet1!$A$2:$A$5</c:f>
              <c:strCache>
                <c:ptCount val="2"/>
                <c:pt idx="0">
                  <c:v>Abuse under 5</c:v>
                </c:pt>
                <c:pt idx="1">
                  <c:v>Non abuse</c:v>
                </c:pt>
              </c:strCache>
            </c:strRef>
          </c:cat>
          <c:val>
            <c:numRef>
              <c:f>Sheet1!$B$2:$B$5</c:f>
              <c:numCache>
                <c:formatCode>General</c:formatCode>
                <c:ptCount val="4"/>
                <c:pt idx="0">
                  <c:v>83.3</c:v>
                </c:pt>
                <c:pt idx="1">
                  <c:v>16.7</c:v>
                </c:pt>
              </c:numCache>
            </c:numRef>
          </c:val>
          <c:extLst>
            <c:ext xmlns:c16="http://schemas.microsoft.com/office/drawing/2014/chart" uri="{C3380CC4-5D6E-409C-BE32-E72D297353CC}">
              <c16:uniqueId val="{00000000-C079-4705-BD12-CBF58C248DC7}"/>
            </c:ext>
          </c:extLst>
        </c:ser>
        <c:ser>
          <c:idx val="1"/>
          <c:order val="1"/>
          <c:tx>
            <c:strRef>
              <c:f>Sheet1!$C$1</c:f>
              <c:strCache>
                <c:ptCount val="1"/>
                <c:pt idx="0">
                  <c:v>Column1</c:v>
                </c:pt>
              </c:strCache>
            </c:strRef>
          </c:tx>
          <c:spPr>
            <a:solidFill>
              <a:schemeClr val="accent2"/>
            </a:solidFill>
            <a:ln>
              <a:noFill/>
            </a:ln>
            <a:effectLst/>
            <a:sp3d/>
          </c:spPr>
          <c:invertIfNegative val="0"/>
          <c:cat>
            <c:strRef>
              <c:f>Sheet1!$A$2:$A$5</c:f>
              <c:strCache>
                <c:ptCount val="2"/>
                <c:pt idx="0">
                  <c:v>Abuse under 5</c:v>
                </c:pt>
                <c:pt idx="1">
                  <c:v>Non abuse</c:v>
                </c:pt>
              </c:strCache>
            </c:strRef>
          </c:cat>
          <c:val>
            <c:numRef>
              <c:f>Sheet1!$C$2:$C$5</c:f>
              <c:numCache>
                <c:formatCode>General</c:formatCode>
                <c:ptCount val="4"/>
              </c:numCache>
            </c:numRef>
          </c:val>
          <c:extLst>
            <c:ext xmlns:c16="http://schemas.microsoft.com/office/drawing/2014/chart" uri="{C3380CC4-5D6E-409C-BE32-E72D297353CC}">
              <c16:uniqueId val="{00000001-C079-4705-BD12-CBF58C248DC7}"/>
            </c:ext>
          </c:extLst>
        </c:ser>
        <c:ser>
          <c:idx val="2"/>
          <c:order val="2"/>
          <c:tx>
            <c:strRef>
              <c:f>Sheet1!$D$1</c:f>
              <c:strCache>
                <c:ptCount val="1"/>
                <c:pt idx="0">
                  <c:v>Column2</c:v>
                </c:pt>
              </c:strCache>
            </c:strRef>
          </c:tx>
          <c:spPr>
            <a:solidFill>
              <a:schemeClr val="accent3"/>
            </a:solidFill>
            <a:ln>
              <a:noFill/>
            </a:ln>
            <a:effectLst/>
            <a:sp3d/>
          </c:spPr>
          <c:invertIfNegative val="0"/>
          <c:cat>
            <c:strRef>
              <c:f>Sheet1!$A$2:$A$5</c:f>
              <c:strCache>
                <c:ptCount val="2"/>
                <c:pt idx="0">
                  <c:v>Abuse under 5</c:v>
                </c:pt>
                <c:pt idx="1">
                  <c:v>Non abuse</c:v>
                </c:pt>
              </c:strCache>
            </c:strRef>
          </c:cat>
          <c:val>
            <c:numRef>
              <c:f>Sheet1!$D$2:$D$5</c:f>
              <c:numCache>
                <c:formatCode>General</c:formatCode>
                <c:ptCount val="4"/>
              </c:numCache>
            </c:numRef>
          </c:val>
          <c:extLst>
            <c:ext xmlns:c16="http://schemas.microsoft.com/office/drawing/2014/chart" uri="{C3380CC4-5D6E-409C-BE32-E72D297353CC}">
              <c16:uniqueId val="{00000002-C079-4705-BD12-CBF58C248DC7}"/>
            </c:ext>
          </c:extLst>
        </c:ser>
        <c:dLbls>
          <c:showLegendKey val="0"/>
          <c:showVal val="0"/>
          <c:showCatName val="0"/>
          <c:showSerName val="0"/>
          <c:showPercent val="0"/>
          <c:showBubbleSize val="0"/>
        </c:dLbls>
        <c:gapWidth val="150"/>
        <c:shape val="box"/>
        <c:axId val="1354947503"/>
        <c:axId val="1354950415"/>
        <c:axId val="0"/>
      </c:bar3DChart>
      <c:catAx>
        <c:axId val="135494750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4950415"/>
        <c:crosses val="autoZero"/>
        <c:auto val="1"/>
        <c:lblAlgn val="ctr"/>
        <c:lblOffset val="100"/>
        <c:noMultiLvlLbl val="0"/>
      </c:catAx>
      <c:valAx>
        <c:axId val="13549504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49475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C6E309-D12A-451C-BC3E-A377069EBE0E}"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6F9C9B4A-60EA-4BA9-9909-B7D056EEA37C}">
      <dgm:prSet custT="1"/>
      <dgm:spPr/>
      <dgm:t>
        <a:bodyPr/>
        <a:lstStyle/>
        <a:p>
          <a:r>
            <a:rPr lang="en-NZ" sz="2000" dirty="0">
              <a:latin typeface="Arial" panose="020B0604020202020204" pitchFamily="34" charset="0"/>
              <a:cs typeface="Arial" panose="020B0604020202020204" pitchFamily="34" charset="0"/>
            </a:rPr>
            <a:t>Scientific and up-to-date information on the characteristics and backgrounds of children who have offended, the trajectory they often follow, and opportunities for improvement in child welfare and Family Court practices to assist children and their families more effectively</a:t>
          </a:r>
          <a:endParaRPr lang="en-US" sz="2000" dirty="0">
            <a:latin typeface="Arial" panose="020B0604020202020204" pitchFamily="34" charset="0"/>
            <a:cs typeface="Arial" panose="020B0604020202020204" pitchFamily="34" charset="0"/>
          </a:endParaRPr>
        </a:p>
      </dgm:t>
    </dgm:pt>
    <dgm:pt modelId="{50B1DE12-D230-4337-9E83-91DBCB4821A3}" type="parTrans" cxnId="{9C8EC8FE-64DF-44BF-A545-64900FB9CE15}">
      <dgm:prSet/>
      <dgm:spPr/>
      <dgm:t>
        <a:bodyPr/>
        <a:lstStyle/>
        <a:p>
          <a:endParaRPr lang="en-US"/>
        </a:p>
      </dgm:t>
    </dgm:pt>
    <dgm:pt modelId="{DE72C737-2378-43AA-87D5-A1E373C4B994}" type="sibTrans" cxnId="{9C8EC8FE-64DF-44BF-A545-64900FB9CE15}">
      <dgm:prSet/>
      <dgm:spPr/>
      <dgm:t>
        <a:bodyPr/>
        <a:lstStyle/>
        <a:p>
          <a:endParaRPr lang="en-US"/>
        </a:p>
      </dgm:t>
    </dgm:pt>
    <dgm:pt modelId="{1DAAF35B-B23D-4DC1-894B-C6BCBBE31CEF}">
      <dgm:prSet custT="1"/>
      <dgm:spPr/>
      <dgm:t>
        <a:bodyPr/>
        <a:lstStyle/>
        <a:p>
          <a:r>
            <a:rPr lang="en-NZ" sz="2000" dirty="0">
              <a:latin typeface="Arial" panose="020B0604020202020204" pitchFamily="34" charset="0"/>
              <a:cs typeface="Arial" panose="020B0604020202020204" pitchFamily="34" charset="0"/>
            </a:rPr>
            <a:t>IDI data on 48,989 children, from 2000 to 2019</a:t>
          </a:r>
          <a:endParaRPr lang="en-US" sz="2000" dirty="0">
            <a:latin typeface="Arial" panose="020B0604020202020204" pitchFamily="34" charset="0"/>
            <a:cs typeface="Arial" panose="020B0604020202020204" pitchFamily="34" charset="0"/>
          </a:endParaRPr>
        </a:p>
      </dgm:t>
    </dgm:pt>
    <dgm:pt modelId="{C3020936-78C6-4679-BB22-5732D97D6FAC}" type="parTrans" cxnId="{41BDC29F-B03A-478E-ACEF-00FE44C005C4}">
      <dgm:prSet/>
      <dgm:spPr/>
      <dgm:t>
        <a:bodyPr/>
        <a:lstStyle/>
        <a:p>
          <a:endParaRPr lang="en-US"/>
        </a:p>
      </dgm:t>
    </dgm:pt>
    <dgm:pt modelId="{AF076F2B-ECD4-4650-9788-81D2B62012D1}" type="sibTrans" cxnId="{41BDC29F-B03A-478E-ACEF-00FE44C005C4}">
      <dgm:prSet/>
      <dgm:spPr/>
      <dgm:t>
        <a:bodyPr/>
        <a:lstStyle/>
        <a:p>
          <a:endParaRPr lang="en-US"/>
        </a:p>
      </dgm:t>
    </dgm:pt>
    <dgm:pt modelId="{14A6F41C-5E4D-4021-A270-161B1A5733CC}">
      <dgm:prSet/>
      <dgm:spPr/>
      <dgm:t>
        <a:bodyPr/>
        <a:lstStyle/>
        <a:p>
          <a:r>
            <a:rPr lang="en-NZ" dirty="0">
              <a:latin typeface="Arial" panose="020B0604020202020204" pitchFamily="34" charset="0"/>
              <a:cs typeface="Arial" panose="020B0604020202020204" pitchFamily="34" charset="0"/>
            </a:rPr>
            <a:t>Oranga Tamariki Case Files – 2019-2020 – 108 children 14(1)(e)</a:t>
          </a:r>
          <a:endParaRPr lang="en-US" dirty="0">
            <a:latin typeface="Arial" panose="020B0604020202020204" pitchFamily="34" charset="0"/>
            <a:cs typeface="Arial" panose="020B0604020202020204" pitchFamily="34" charset="0"/>
          </a:endParaRPr>
        </a:p>
      </dgm:t>
    </dgm:pt>
    <dgm:pt modelId="{C4D99F4E-37BA-43F2-8205-16081F9F5020}" type="parTrans" cxnId="{CAC402E0-9E76-4FFC-8604-247E98E295A7}">
      <dgm:prSet/>
      <dgm:spPr/>
      <dgm:t>
        <a:bodyPr/>
        <a:lstStyle/>
        <a:p>
          <a:endParaRPr lang="en-US"/>
        </a:p>
      </dgm:t>
    </dgm:pt>
    <dgm:pt modelId="{DFDBE93B-449D-4A5A-9002-84428D036BE5}" type="sibTrans" cxnId="{CAC402E0-9E76-4FFC-8604-247E98E295A7}">
      <dgm:prSet/>
      <dgm:spPr/>
      <dgm:t>
        <a:bodyPr/>
        <a:lstStyle/>
        <a:p>
          <a:endParaRPr lang="en-US"/>
        </a:p>
      </dgm:t>
    </dgm:pt>
    <dgm:pt modelId="{6F3BBA22-7835-4720-84BA-D685A088126F}">
      <dgm:prSet/>
      <dgm:spPr/>
      <dgm:t>
        <a:bodyPr/>
        <a:lstStyle/>
        <a:p>
          <a:r>
            <a:rPr lang="en-NZ" dirty="0">
              <a:latin typeface="Arial" panose="020B0604020202020204" pitchFamily="34" charset="0"/>
              <a:cs typeface="Arial" panose="020B0604020202020204" pitchFamily="34" charset="0"/>
            </a:rPr>
            <a:t>Interviews – 33 key stakeholders (justice-involved </a:t>
          </a:r>
          <a:r>
            <a:rPr lang="en-NZ" dirty="0" err="1">
              <a:latin typeface="Arial" panose="020B0604020202020204" pitchFamily="34" charset="0"/>
              <a:cs typeface="Arial" panose="020B0604020202020204" pitchFamily="34" charset="0"/>
            </a:rPr>
            <a:t>whānau</a:t>
          </a:r>
          <a:r>
            <a:rPr lang="en-NZ" dirty="0">
              <a:latin typeface="Arial" panose="020B0604020202020204" pitchFamily="34" charset="0"/>
              <a:cs typeface="Arial" panose="020B0604020202020204" pitchFamily="34" charset="0"/>
            </a:rPr>
            <a:t>, iwi representatives, lawyers, police, social workers, school leaders, psychologists, lay advocates)</a:t>
          </a:r>
          <a:endParaRPr lang="en-US" dirty="0">
            <a:latin typeface="Arial" panose="020B0604020202020204" pitchFamily="34" charset="0"/>
            <a:cs typeface="Arial" panose="020B0604020202020204" pitchFamily="34" charset="0"/>
          </a:endParaRPr>
        </a:p>
      </dgm:t>
    </dgm:pt>
    <dgm:pt modelId="{5FFC0E03-B74E-47F8-A71B-072A325C314B}" type="parTrans" cxnId="{38922D5C-9268-4D0D-BF27-10869D60EBE5}">
      <dgm:prSet/>
      <dgm:spPr/>
      <dgm:t>
        <a:bodyPr/>
        <a:lstStyle/>
        <a:p>
          <a:endParaRPr lang="en-US"/>
        </a:p>
      </dgm:t>
    </dgm:pt>
    <dgm:pt modelId="{C584C4BC-5125-41A4-AAD3-4099DCA02598}" type="sibTrans" cxnId="{38922D5C-9268-4D0D-BF27-10869D60EBE5}">
      <dgm:prSet/>
      <dgm:spPr/>
      <dgm:t>
        <a:bodyPr/>
        <a:lstStyle/>
        <a:p>
          <a:endParaRPr lang="en-US"/>
        </a:p>
      </dgm:t>
    </dgm:pt>
    <dgm:pt modelId="{587EB578-33AE-4E83-8334-7F551D79E7AC}" type="pres">
      <dgm:prSet presAssocID="{F5C6E309-D12A-451C-BC3E-A377069EBE0E}" presName="vert0" presStyleCnt="0">
        <dgm:presLayoutVars>
          <dgm:dir/>
          <dgm:animOne val="branch"/>
          <dgm:animLvl val="lvl"/>
        </dgm:presLayoutVars>
      </dgm:prSet>
      <dgm:spPr/>
    </dgm:pt>
    <dgm:pt modelId="{7C712076-55E7-4452-AF0C-09439A41F5AA}" type="pres">
      <dgm:prSet presAssocID="{6F9C9B4A-60EA-4BA9-9909-B7D056EEA37C}" presName="thickLine" presStyleLbl="alignNode1" presStyleIdx="0" presStyleCnt="4"/>
      <dgm:spPr/>
    </dgm:pt>
    <dgm:pt modelId="{B7AF5E20-2764-4295-8BE1-33BF09104610}" type="pres">
      <dgm:prSet presAssocID="{6F9C9B4A-60EA-4BA9-9909-B7D056EEA37C}" presName="horz1" presStyleCnt="0"/>
      <dgm:spPr/>
    </dgm:pt>
    <dgm:pt modelId="{1E492EEE-9DA0-45BF-A595-6FB2E909ED76}" type="pres">
      <dgm:prSet presAssocID="{6F9C9B4A-60EA-4BA9-9909-B7D056EEA37C}" presName="tx1" presStyleLbl="revTx" presStyleIdx="0" presStyleCnt="4" custScaleY="170462"/>
      <dgm:spPr/>
    </dgm:pt>
    <dgm:pt modelId="{CD562A08-A331-4A84-B5C9-ABBBC88DB00A}" type="pres">
      <dgm:prSet presAssocID="{6F9C9B4A-60EA-4BA9-9909-B7D056EEA37C}" presName="vert1" presStyleCnt="0"/>
      <dgm:spPr/>
    </dgm:pt>
    <dgm:pt modelId="{BB6336B3-ADCE-4BD8-AC40-8D7BD09B0868}" type="pres">
      <dgm:prSet presAssocID="{1DAAF35B-B23D-4DC1-894B-C6BCBBE31CEF}" presName="thickLine" presStyleLbl="alignNode1" presStyleIdx="1" presStyleCnt="4"/>
      <dgm:spPr/>
    </dgm:pt>
    <dgm:pt modelId="{320A90BF-6F30-4E19-A2B1-A53984F90E0E}" type="pres">
      <dgm:prSet presAssocID="{1DAAF35B-B23D-4DC1-894B-C6BCBBE31CEF}" presName="horz1" presStyleCnt="0"/>
      <dgm:spPr/>
    </dgm:pt>
    <dgm:pt modelId="{DAB32A4A-EBD7-49EB-A905-0D0DC185D215}" type="pres">
      <dgm:prSet presAssocID="{1DAAF35B-B23D-4DC1-894B-C6BCBBE31CEF}" presName="tx1" presStyleLbl="revTx" presStyleIdx="1" presStyleCnt="4"/>
      <dgm:spPr/>
    </dgm:pt>
    <dgm:pt modelId="{836A993D-11E3-4550-821A-45FD42DAC9C7}" type="pres">
      <dgm:prSet presAssocID="{1DAAF35B-B23D-4DC1-894B-C6BCBBE31CEF}" presName="vert1" presStyleCnt="0"/>
      <dgm:spPr/>
    </dgm:pt>
    <dgm:pt modelId="{BDD9A637-8ECC-496E-9310-EBC7CCFB450C}" type="pres">
      <dgm:prSet presAssocID="{14A6F41C-5E4D-4021-A270-161B1A5733CC}" presName="thickLine" presStyleLbl="alignNode1" presStyleIdx="2" presStyleCnt="4"/>
      <dgm:spPr/>
    </dgm:pt>
    <dgm:pt modelId="{F7B85960-F2FC-4324-B2BF-E7E89EA157DA}" type="pres">
      <dgm:prSet presAssocID="{14A6F41C-5E4D-4021-A270-161B1A5733CC}" presName="horz1" presStyleCnt="0"/>
      <dgm:spPr/>
    </dgm:pt>
    <dgm:pt modelId="{005B4A7B-54A9-4324-86A5-CEC32E1D7E50}" type="pres">
      <dgm:prSet presAssocID="{14A6F41C-5E4D-4021-A270-161B1A5733CC}" presName="tx1" presStyleLbl="revTx" presStyleIdx="2" presStyleCnt="4"/>
      <dgm:spPr/>
    </dgm:pt>
    <dgm:pt modelId="{82E75238-FA6A-46A8-94C4-7155BBEDA9D8}" type="pres">
      <dgm:prSet presAssocID="{14A6F41C-5E4D-4021-A270-161B1A5733CC}" presName="vert1" presStyleCnt="0"/>
      <dgm:spPr/>
    </dgm:pt>
    <dgm:pt modelId="{C08A362B-68BA-4FA8-B67D-353EBC3DA8F1}" type="pres">
      <dgm:prSet presAssocID="{6F3BBA22-7835-4720-84BA-D685A088126F}" presName="thickLine" presStyleLbl="alignNode1" presStyleIdx="3" presStyleCnt="4"/>
      <dgm:spPr/>
    </dgm:pt>
    <dgm:pt modelId="{95847399-C5A7-453D-A134-D9DE67C4B5A6}" type="pres">
      <dgm:prSet presAssocID="{6F3BBA22-7835-4720-84BA-D685A088126F}" presName="horz1" presStyleCnt="0"/>
      <dgm:spPr/>
    </dgm:pt>
    <dgm:pt modelId="{50F473F1-3797-4D7B-BBCE-317295F9FF55}" type="pres">
      <dgm:prSet presAssocID="{6F3BBA22-7835-4720-84BA-D685A088126F}" presName="tx1" presStyleLbl="revTx" presStyleIdx="3" presStyleCnt="4"/>
      <dgm:spPr/>
    </dgm:pt>
    <dgm:pt modelId="{6E2A9D87-AFC4-4334-BB27-DADB825CA013}" type="pres">
      <dgm:prSet presAssocID="{6F3BBA22-7835-4720-84BA-D685A088126F}" presName="vert1" presStyleCnt="0"/>
      <dgm:spPr/>
    </dgm:pt>
  </dgm:ptLst>
  <dgm:cxnLst>
    <dgm:cxn modelId="{BBB0CA30-E5A8-42AF-9735-0AE167143549}" type="presOf" srcId="{1DAAF35B-B23D-4DC1-894B-C6BCBBE31CEF}" destId="{DAB32A4A-EBD7-49EB-A905-0D0DC185D215}" srcOrd="0" destOrd="0" presId="urn:microsoft.com/office/officeart/2008/layout/LinedList"/>
    <dgm:cxn modelId="{38922D5C-9268-4D0D-BF27-10869D60EBE5}" srcId="{F5C6E309-D12A-451C-BC3E-A377069EBE0E}" destId="{6F3BBA22-7835-4720-84BA-D685A088126F}" srcOrd="3" destOrd="0" parTransId="{5FFC0E03-B74E-47F8-A71B-072A325C314B}" sibTransId="{C584C4BC-5125-41A4-AAD3-4099DCA02598}"/>
    <dgm:cxn modelId="{5D558666-C940-4A71-8C34-2479AF3EF07B}" type="presOf" srcId="{F5C6E309-D12A-451C-BC3E-A377069EBE0E}" destId="{587EB578-33AE-4E83-8334-7F551D79E7AC}" srcOrd="0" destOrd="0" presId="urn:microsoft.com/office/officeart/2008/layout/LinedList"/>
    <dgm:cxn modelId="{A8045681-2FDE-4771-AEE2-04A40C090760}" type="presOf" srcId="{14A6F41C-5E4D-4021-A270-161B1A5733CC}" destId="{005B4A7B-54A9-4324-86A5-CEC32E1D7E50}" srcOrd="0" destOrd="0" presId="urn:microsoft.com/office/officeart/2008/layout/LinedList"/>
    <dgm:cxn modelId="{41BDC29F-B03A-478E-ACEF-00FE44C005C4}" srcId="{F5C6E309-D12A-451C-BC3E-A377069EBE0E}" destId="{1DAAF35B-B23D-4DC1-894B-C6BCBBE31CEF}" srcOrd="1" destOrd="0" parTransId="{C3020936-78C6-4679-BB22-5732D97D6FAC}" sibTransId="{AF076F2B-ECD4-4650-9788-81D2B62012D1}"/>
    <dgm:cxn modelId="{CAC402E0-9E76-4FFC-8604-247E98E295A7}" srcId="{F5C6E309-D12A-451C-BC3E-A377069EBE0E}" destId="{14A6F41C-5E4D-4021-A270-161B1A5733CC}" srcOrd="2" destOrd="0" parTransId="{C4D99F4E-37BA-43F2-8205-16081F9F5020}" sibTransId="{DFDBE93B-449D-4A5A-9002-84428D036BE5}"/>
    <dgm:cxn modelId="{D41737E7-C4CF-4817-8E11-EE2F3DD1A5BE}" type="presOf" srcId="{6F3BBA22-7835-4720-84BA-D685A088126F}" destId="{50F473F1-3797-4D7B-BBCE-317295F9FF55}" srcOrd="0" destOrd="0" presId="urn:microsoft.com/office/officeart/2008/layout/LinedList"/>
    <dgm:cxn modelId="{473EBCFC-C317-4842-A6A3-39DE436E2F1C}" type="presOf" srcId="{6F9C9B4A-60EA-4BA9-9909-B7D056EEA37C}" destId="{1E492EEE-9DA0-45BF-A595-6FB2E909ED76}" srcOrd="0" destOrd="0" presId="urn:microsoft.com/office/officeart/2008/layout/LinedList"/>
    <dgm:cxn modelId="{9C8EC8FE-64DF-44BF-A545-64900FB9CE15}" srcId="{F5C6E309-D12A-451C-BC3E-A377069EBE0E}" destId="{6F9C9B4A-60EA-4BA9-9909-B7D056EEA37C}" srcOrd="0" destOrd="0" parTransId="{50B1DE12-D230-4337-9E83-91DBCB4821A3}" sibTransId="{DE72C737-2378-43AA-87D5-A1E373C4B994}"/>
    <dgm:cxn modelId="{49B0D182-7CBB-467A-A9A1-639739CA6C5E}" type="presParOf" srcId="{587EB578-33AE-4E83-8334-7F551D79E7AC}" destId="{7C712076-55E7-4452-AF0C-09439A41F5AA}" srcOrd="0" destOrd="0" presId="urn:microsoft.com/office/officeart/2008/layout/LinedList"/>
    <dgm:cxn modelId="{6B51B4FB-90A8-4773-BDF9-41F32C905F0F}" type="presParOf" srcId="{587EB578-33AE-4E83-8334-7F551D79E7AC}" destId="{B7AF5E20-2764-4295-8BE1-33BF09104610}" srcOrd="1" destOrd="0" presId="urn:microsoft.com/office/officeart/2008/layout/LinedList"/>
    <dgm:cxn modelId="{86674CE6-7860-4806-91FF-FEFBF30D1991}" type="presParOf" srcId="{B7AF5E20-2764-4295-8BE1-33BF09104610}" destId="{1E492EEE-9DA0-45BF-A595-6FB2E909ED76}" srcOrd="0" destOrd="0" presId="urn:microsoft.com/office/officeart/2008/layout/LinedList"/>
    <dgm:cxn modelId="{4ABF29D5-3AE1-46BF-A635-2E25F8D06140}" type="presParOf" srcId="{B7AF5E20-2764-4295-8BE1-33BF09104610}" destId="{CD562A08-A331-4A84-B5C9-ABBBC88DB00A}" srcOrd="1" destOrd="0" presId="urn:microsoft.com/office/officeart/2008/layout/LinedList"/>
    <dgm:cxn modelId="{3BDA7D33-CA1C-416B-AA1C-5F5803AA910A}" type="presParOf" srcId="{587EB578-33AE-4E83-8334-7F551D79E7AC}" destId="{BB6336B3-ADCE-4BD8-AC40-8D7BD09B0868}" srcOrd="2" destOrd="0" presId="urn:microsoft.com/office/officeart/2008/layout/LinedList"/>
    <dgm:cxn modelId="{D53721D8-12D7-4AE9-8D98-BF529F89DA07}" type="presParOf" srcId="{587EB578-33AE-4E83-8334-7F551D79E7AC}" destId="{320A90BF-6F30-4E19-A2B1-A53984F90E0E}" srcOrd="3" destOrd="0" presId="urn:microsoft.com/office/officeart/2008/layout/LinedList"/>
    <dgm:cxn modelId="{4FDDC3F3-F5DE-4B4B-A8E9-F211F63D23E5}" type="presParOf" srcId="{320A90BF-6F30-4E19-A2B1-A53984F90E0E}" destId="{DAB32A4A-EBD7-49EB-A905-0D0DC185D215}" srcOrd="0" destOrd="0" presId="urn:microsoft.com/office/officeart/2008/layout/LinedList"/>
    <dgm:cxn modelId="{95FAECD6-07E2-41DB-BCA5-264583506AC5}" type="presParOf" srcId="{320A90BF-6F30-4E19-A2B1-A53984F90E0E}" destId="{836A993D-11E3-4550-821A-45FD42DAC9C7}" srcOrd="1" destOrd="0" presId="urn:microsoft.com/office/officeart/2008/layout/LinedList"/>
    <dgm:cxn modelId="{CBCB5963-48F1-4A46-A14E-F346C1E3544B}" type="presParOf" srcId="{587EB578-33AE-4E83-8334-7F551D79E7AC}" destId="{BDD9A637-8ECC-496E-9310-EBC7CCFB450C}" srcOrd="4" destOrd="0" presId="urn:microsoft.com/office/officeart/2008/layout/LinedList"/>
    <dgm:cxn modelId="{39062029-38D6-4527-BD33-F27042815211}" type="presParOf" srcId="{587EB578-33AE-4E83-8334-7F551D79E7AC}" destId="{F7B85960-F2FC-4324-B2BF-E7E89EA157DA}" srcOrd="5" destOrd="0" presId="urn:microsoft.com/office/officeart/2008/layout/LinedList"/>
    <dgm:cxn modelId="{36144498-EBF1-48EE-988C-27F2E2E2AB28}" type="presParOf" srcId="{F7B85960-F2FC-4324-B2BF-E7E89EA157DA}" destId="{005B4A7B-54A9-4324-86A5-CEC32E1D7E50}" srcOrd="0" destOrd="0" presId="urn:microsoft.com/office/officeart/2008/layout/LinedList"/>
    <dgm:cxn modelId="{D6C6E948-55AA-45FD-A78D-7ACBEC13FE6E}" type="presParOf" srcId="{F7B85960-F2FC-4324-B2BF-E7E89EA157DA}" destId="{82E75238-FA6A-46A8-94C4-7155BBEDA9D8}" srcOrd="1" destOrd="0" presId="urn:microsoft.com/office/officeart/2008/layout/LinedList"/>
    <dgm:cxn modelId="{F27B3624-9E0F-48DF-A7DF-473ED965B1EB}" type="presParOf" srcId="{587EB578-33AE-4E83-8334-7F551D79E7AC}" destId="{C08A362B-68BA-4FA8-B67D-353EBC3DA8F1}" srcOrd="6" destOrd="0" presId="urn:microsoft.com/office/officeart/2008/layout/LinedList"/>
    <dgm:cxn modelId="{E8BF7F72-F5C6-47BE-A451-6D6DE847C845}" type="presParOf" srcId="{587EB578-33AE-4E83-8334-7F551D79E7AC}" destId="{95847399-C5A7-453D-A134-D9DE67C4B5A6}" srcOrd="7" destOrd="0" presId="urn:microsoft.com/office/officeart/2008/layout/LinedList"/>
    <dgm:cxn modelId="{077F4030-931A-470C-AC27-9C75514ADA2C}" type="presParOf" srcId="{95847399-C5A7-453D-A134-D9DE67C4B5A6}" destId="{50F473F1-3797-4D7B-BBCE-317295F9FF55}" srcOrd="0" destOrd="0" presId="urn:microsoft.com/office/officeart/2008/layout/LinedList"/>
    <dgm:cxn modelId="{D79FD9D1-E3E9-42DA-935B-00445BB23145}" type="presParOf" srcId="{95847399-C5A7-453D-A134-D9DE67C4B5A6}" destId="{6E2A9D87-AFC4-4334-BB27-DADB825CA01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DB22022-35FD-4C0B-8418-3845B262B579}"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9A3F4B88-9697-4D8A-AAD1-AC755F48079A}">
      <dgm:prSet custT="1"/>
      <dgm:spPr/>
      <dgm:t>
        <a:bodyPr/>
        <a:lstStyle/>
        <a:p>
          <a:r>
            <a:rPr lang="en-NZ" sz="2400" i="1" dirty="0">
              <a:effectLst/>
              <a:latin typeface="Arial" panose="020B0604020202020204" pitchFamily="34" charset="0"/>
              <a:ea typeface="Calibri" panose="020F0502020204030204" pitchFamily="34" charset="0"/>
              <a:cs typeface="Arial" panose="020B0604020202020204" pitchFamily="34" charset="0"/>
            </a:rPr>
            <a:t>So, if you look at the poverty aspect…to raise these people out of the poverty blights that they’re in. There’s the historical nature that goes back to colonisation cause obviously Māori particularly are overly represented. </a:t>
          </a:r>
          <a:r>
            <a:rPr lang="en-NZ" sz="2400" dirty="0">
              <a:effectLst/>
              <a:latin typeface="Arial" panose="020B0604020202020204" pitchFamily="34" charset="0"/>
              <a:ea typeface="Calibri" panose="020F0502020204030204" pitchFamily="34" charset="0"/>
              <a:cs typeface="Arial" panose="020B0604020202020204" pitchFamily="34" charset="0"/>
            </a:rPr>
            <a:t>(Police officer)</a:t>
          </a:r>
          <a:endParaRPr lang="en-US" sz="2400" dirty="0">
            <a:latin typeface="Arial" panose="020B0604020202020204" pitchFamily="34" charset="0"/>
            <a:cs typeface="Arial" panose="020B0604020202020204" pitchFamily="34" charset="0"/>
          </a:endParaRPr>
        </a:p>
      </dgm:t>
    </dgm:pt>
    <dgm:pt modelId="{3CBE67E5-E59E-4940-84BE-21B903EDB3BE}" type="parTrans" cxnId="{E6F879E6-D41A-4312-B015-D7D4D7D88047}">
      <dgm:prSet/>
      <dgm:spPr/>
      <dgm:t>
        <a:bodyPr/>
        <a:lstStyle/>
        <a:p>
          <a:endParaRPr lang="en-US"/>
        </a:p>
      </dgm:t>
    </dgm:pt>
    <dgm:pt modelId="{E98E5212-F7CB-484B-BBFC-C7A9EE6BC41F}" type="sibTrans" cxnId="{E6F879E6-D41A-4312-B015-D7D4D7D88047}">
      <dgm:prSet/>
      <dgm:spPr/>
      <dgm:t>
        <a:bodyPr/>
        <a:lstStyle/>
        <a:p>
          <a:endParaRPr lang="en-US"/>
        </a:p>
      </dgm:t>
    </dgm:pt>
    <dgm:pt modelId="{27193301-8C98-492E-8334-E0F81BC6DF73}">
      <dgm:prSet custT="1"/>
      <dgm:spPr/>
      <dgm:t>
        <a:bodyPr/>
        <a:lstStyle/>
        <a:p>
          <a:r>
            <a:rPr lang="en-US" sz="2400" dirty="0">
              <a:latin typeface="Arial" panose="020B0604020202020204" pitchFamily="34" charset="0"/>
              <a:cs typeface="Arial" panose="020B0604020202020204" pitchFamily="34" charset="0"/>
            </a:rPr>
            <a:t>Offending risk decreased as school decile increased - 9-year-olds at a Decile 1 school were 2.1 times more likely to offend than their peers at a Decile 10 school</a:t>
          </a:r>
        </a:p>
      </dgm:t>
    </dgm:pt>
    <dgm:pt modelId="{9B92AD9B-DD86-44AB-9B90-42DF3979DB9E}" type="parTrans" cxnId="{36FC837B-491A-4930-9D31-3BB8B6FBF5CE}">
      <dgm:prSet/>
      <dgm:spPr/>
      <dgm:t>
        <a:bodyPr/>
        <a:lstStyle/>
        <a:p>
          <a:endParaRPr lang="en-NZ"/>
        </a:p>
      </dgm:t>
    </dgm:pt>
    <dgm:pt modelId="{80F641B4-F942-4DDD-9675-2EA211551B7D}" type="sibTrans" cxnId="{36FC837B-491A-4930-9D31-3BB8B6FBF5CE}">
      <dgm:prSet/>
      <dgm:spPr/>
      <dgm:t>
        <a:bodyPr/>
        <a:lstStyle/>
        <a:p>
          <a:endParaRPr lang="en-NZ"/>
        </a:p>
      </dgm:t>
    </dgm:pt>
    <dgm:pt modelId="{E0ED2D1C-CB84-4AE6-A058-3EFAFFA578E2}" type="pres">
      <dgm:prSet presAssocID="{CDB22022-35FD-4C0B-8418-3845B262B579}" presName="vert0" presStyleCnt="0">
        <dgm:presLayoutVars>
          <dgm:dir/>
          <dgm:animOne val="branch"/>
          <dgm:animLvl val="lvl"/>
        </dgm:presLayoutVars>
      </dgm:prSet>
      <dgm:spPr/>
    </dgm:pt>
    <dgm:pt modelId="{4638A8CA-AA40-49BD-A9B2-10855FF411CA}" type="pres">
      <dgm:prSet presAssocID="{27193301-8C98-492E-8334-E0F81BC6DF73}" presName="thickLine" presStyleLbl="alignNode1" presStyleIdx="0" presStyleCnt="2"/>
      <dgm:spPr/>
    </dgm:pt>
    <dgm:pt modelId="{C4571797-EFB3-4A0F-AD90-335EC370751D}" type="pres">
      <dgm:prSet presAssocID="{27193301-8C98-492E-8334-E0F81BC6DF73}" presName="horz1" presStyleCnt="0"/>
      <dgm:spPr/>
    </dgm:pt>
    <dgm:pt modelId="{B2438834-75FE-4AA4-A4E7-7967E3D9E446}" type="pres">
      <dgm:prSet presAssocID="{27193301-8C98-492E-8334-E0F81BC6DF73}" presName="tx1" presStyleLbl="revTx" presStyleIdx="0" presStyleCnt="2" custScaleY="200000"/>
      <dgm:spPr/>
    </dgm:pt>
    <dgm:pt modelId="{295C6CCA-5291-4A24-911C-A0C12E831827}" type="pres">
      <dgm:prSet presAssocID="{27193301-8C98-492E-8334-E0F81BC6DF73}" presName="vert1" presStyleCnt="0"/>
      <dgm:spPr/>
    </dgm:pt>
    <dgm:pt modelId="{FACFBEEA-8A5D-43CA-87AC-3CC06D9E301F}" type="pres">
      <dgm:prSet presAssocID="{9A3F4B88-9697-4D8A-AAD1-AC755F48079A}" presName="thickLine" presStyleLbl="alignNode1" presStyleIdx="1" presStyleCnt="2"/>
      <dgm:spPr/>
    </dgm:pt>
    <dgm:pt modelId="{94B683FC-277A-4F73-9090-4E4825EDB10B}" type="pres">
      <dgm:prSet presAssocID="{9A3F4B88-9697-4D8A-AAD1-AC755F48079A}" presName="horz1" presStyleCnt="0"/>
      <dgm:spPr/>
    </dgm:pt>
    <dgm:pt modelId="{AC9C83E2-5F13-4CEA-A76D-96EA2EB3F486}" type="pres">
      <dgm:prSet presAssocID="{9A3F4B88-9697-4D8A-AAD1-AC755F48079A}" presName="tx1" presStyleLbl="revTx" presStyleIdx="1" presStyleCnt="2"/>
      <dgm:spPr/>
    </dgm:pt>
    <dgm:pt modelId="{C50747F3-FC6D-45D7-ACF5-5986FB15AE81}" type="pres">
      <dgm:prSet presAssocID="{9A3F4B88-9697-4D8A-AAD1-AC755F48079A}" presName="vert1" presStyleCnt="0"/>
      <dgm:spPr/>
    </dgm:pt>
  </dgm:ptLst>
  <dgm:cxnLst>
    <dgm:cxn modelId="{9DDD6605-26C6-47A6-A8C2-3812ED7DBC09}" type="presOf" srcId="{CDB22022-35FD-4C0B-8418-3845B262B579}" destId="{E0ED2D1C-CB84-4AE6-A058-3EFAFFA578E2}" srcOrd="0" destOrd="0" presId="urn:microsoft.com/office/officeart/2008/layout/LinedList"/>
    <dgm:cxn modelId="{5761690E-E60B-4EC9-BE2C-9D672A74B9A5}" type="presOf" srcId="{9A3F4B88-9697-4D8A-AAD1-AC755F48079A}" destId="{AC9C83E2-5F13-4CEA-A76D-96EA2EB3F486}" srcOrd="0" destOrd="0" presId="urn:microsoft.com/office/officeart/2008/layout/LinedList"/>
    <dgm:cxn modelId="{36FC837B-491A-4930-9D31-3BB8B6FBF5CE}" srcId="{CDB22022-35FD-4C0B-8418-3845B262B579}" destId="{27193301-8C98-492E-8334-E0F81BC6DF73}" srcOrd="0" destOrd="0" parTransId="{9B92AD9B-DD86-44AB-9B90-42DF3979DB9E}" sibTransId="{80F641B4-F942-4DDD-9675-2EA211551B7D}"/>
    <dgm:cxn modelId="{ABD6D9E0-F5D3-4751-B8D3-B09242BC3021}" type="presOf" srcId="{27193301-8C98-492E-8334-E0F81BC6DF73}" destId="{B2438834-75FE-4AA4-A4E7-7967E3D9E446}" srcOrd="0" destOrd="0" presId="urn:microsoft.com/office/officeart/2008/layout/LinedList"/>
    <dgm:cxn modelId="{E6F879E6-D41A-4312-B015-D7D4D7D88047}" srcId="{CDB22022-35FD-4C0B-8418-3845B262B579}" destId="{9A3F4B88-9697-4D8A-AAD1-AC755F48079A}" srcOrd="1" destOrd="0" parTransId="{3CBE67E5-E59E-4940-84BE-21B903EDB3BE}" sibTransId="{E98E5212-F7CB-484B-BBFC-C7A9EE6BC41F}"/>
    <dgm:cxn modelId="{E2A26BA3-ECD8-4EAB-88E9-C273C119A024}" type="presParOf" srcId="{E0ED2D1C-CB84-4AE6-A058-3EFAFFA578E2}" destId="{4638A8CA-AA40-49BD-A9B2-10855FF411CA}" srcOrd="0" destOrd="0" presId="urn:microsoft.com/office/officeart/2008/layout/LinedList"/>
    <dgm:cxn modelId="{9B949166-2B62-4DD1-ACFA-F3C1BE2CEEA7}" type="presParOf" srcId="{E0ED2D1C-CB84-4AE6-A058-3EFAFFA578E2}" destId="{C4571797-EFB3-4A0F-AD90-335EC370751D}" srcOrd="1" destOrd="0" presId="urn:microsoft.com/office/officeart/2008/layout/LinedList"/>
    <dgm:cxn modelId="{76486935-F6BA-4850-94CF-8F5EE7A1C637}" type="presParOf" srcId="{C4571797-EFB3-4A0F-AD90-335EC370751D}" destId="{B2438834-75FE-4AA4-A4E7-7967E3D9E446}" srcOrd="0" destOrd="0" presId="urn:microsoft.com/office/officeart/2008/layout/LinedList"/>
    <dgm:cxn modelId="{5F4F5703-42BB-48FD-B288-4B59FA1DA94C}" type="presParOf" srcId="{C4571797-EFB3-4A0F-AD90-335EC370751D}" destId="{295C6CCA-5291-4A24-911C-A0C12E831827}" srcOrd="1" destOrd="0" presId="urn:microsoft.com/office/officeart/2008/layout/LinedList"/>
    <dgm:cxn modelId="{DCA03428-A4BA-478D-9BA2-0E475A68BABF}" type="presParOf" srcId="{E0ED2D1C-CB84-4AE6-A058-3EFAFFA578E2}" destId="{FACFBEEA-8A5D-43CA-87AC-3CC06D9E301F}" srcOrd="2" destOrd="0" presId="urn:microsoft.com/office/officeart/2008/layout/LinedList"/>
    <dgm:cxn modelId="{AE224E4D-4789-4684-BDC5-69F3A61CAFF2}" type="presParOf" srcId="{E0ED2D1C-CB84-4AE6-A058-3EFAFFA578E2}" destId="{94B683FC-277A-4F73-9090-4E4825EDB10B}" srcOrd="3" destOrd="0" presId="urn:microsoft.com/office/officeart/2008/layout/LinedList"/>
    <dgm:cxn modelId="{AA3E8984-F85E-41CB-8D95-77226054E569}" type="presParOf" srcId="{94B683FC-277A-4F73-9090-4E4825EDB10B}" destId="{AC9C83E2-5F13-4CEA-A76D-96EA2EB3F486}" srcOrd="0" destOrd="0" presId="urn:microsoft.com/office/officeart/2008/layout/LinedList"/>
    <dgm:cxn modelId="{D49B203D-743E-4D33-8D78-8AD89808B822}" type="presParOf" srcId="{94B683FC-277A-4F73-9090-4E4825EDB10B}" destId="{C50747F3-FC6D-45D7-ACF5-5986FB15AE81}"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DB22022-35FD-4C0B-8418-3845B262B579}"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27193301-8C98-492E-8334-E0F81BC6DF73}">
      <dgm:prSet custT="1"/>
      <dgm:spPr/>
      <dgm:t>
        <a:bodyPr/>
        <a:lstStyle/>
        <a:p>
          <a:r>
            <a:rPr lang="en-US" sz="2400" dirty="0">
              <a:latin typeface="Arial" panose="020B0604020202020204" pitchFamily="34" charset="0"/>
              <a:cs typeface="Arial" panose="020B0604020202020204" pitchFamily="34" charset="0"/>
            </a:rPr>
            <a:t>Financial hardship was a risk factor for offending (having a parent eligible for income support payments), as was having a parent who was involved in the justice system</a:t>
          </a:r>
        </a:p>
      </dgm:t>
    </dgm:pt>
    <dgm:pt modelId="{9B92AD9B-DD86-44AB-9B90-42DF3979DB9E}" type="parTrans" cxnId="{36FC837B-491A-4930-9D31-3BB8B6FBF5CE}">
      <dgm:prSet/>
      <dgm:spPr/>
      <dgm:t>
        <a:bodyPr/>
        <a:lstStyle/>
        <a:p>
          <a:endParaRPr lang="en-NZ"/>
        </a:p>
      </dgm:t>
    </dgm:pt>
    <dgm:pt modelId="{80F641B4-F942-4DDD-9675-2EA211551B7D}" type="sibTrans" cxnId="{36FC837B-491A-4930-9D31-3BB8B6FBF5CE}">
      <dgm:prSet/>
      <dgm:spPr/>
      <dgm:t>
        <a:bodyPr/>
        <a:lstStyle/>
        <a:p>
          <a:endParaRPr lang="en-NZ"/>
        </a:p>
      </dgm:t>
    </dgm:pt>
    <dgm:pt modelId="{747D9B46-B166-41FE-9CAC-CC74622E5553}">
      <dgm:prSet custT="1"/>
      <dgm:spPr/>
      <dgm:t>
        <a:bodyPr/>
        <a:lstStyle/>
        <a:p>
          <a:r>
            <a:rPr lang="en-US" sz="2400" i="1" dirty="0">
              <a:latin typeface="Arial" panose="020B0604020202020204" pitchFamily="34" charset="0"/>
              <a:cs typeface="Arial" panose="020B0604020202020204" pitchFamily="34" charset="0"/>
            </a:rPr>
            <a:t>I guess I think about racism, and I think about generational racism and the fact that resources have not been provided for those families. </a:t>
          </a:r>
          <a:r>
            <a:rPr lang="en-US" sz="2400" dirty="0">
              <a:latin typeface="Arial" panose="020B0604020202020204" pitchFamily="34" charset="0"/>
              <a:cs typeface="Arial" panose="020B0604020202020204" pitchFamily="34" charset="0"/>
            </a:rPr>
            <a:t>(Lawyer, Julie)</a:t>
          </a:r>
          <a:endParaRPr lang="en-NZ" sz="2400" dirty="0">
            <a:latin typeface="Arial" panose="020B0604020202020204" pitchFamily="34" charset="0"/>
            <a:cs typeface="Arial" panose="020B0604020202020204" pitchFamily="34" charset="0"/>
          </a:endParaRPr>
        </a:p>
      </dgm:t>
    </dgm:pt>
    <dgm:pt modelId="{0C2B0D56-39BF-4285-87E3-711A7A5F3CA5}" type="parTrans" cxnId="{0433E690-2294-4FFF-9555-C8FDF953EA4E}">
      <dgm:prSet/>
      <dgm:spPr/>
      <dgm:t>
        <a:bodyPr/>
        <a:lstStyle/>
        <a:p>
          <a:endParaRPr lang="en-NZ"/>
        </a:p>
      </dgm:t>
    </dgm:pt>
    <dgm:pt modelId="{EDFDA080-0750-429A-9B4F-9AB76D4C7FFA}" type="sibTrans" cxnId="{0433E690-2294-4FFF-9555-C8FDF953EA4E}">
      <dgm:prSet/>
      <dgm:spPr/>
      <dgm:t>
        <a:bodyPr/>
        <a:lstStyle/>
        <a:p>
          <a:endParaRPr lang="en-NZ"/>
        </a:p>
      </dgm:t>
    </dgm:pt>
    <dgm:pt modelId="{E0ED2D1C-CB84-4AE6-A058-3EFAFFA578E2}" type="pres">
      <dgm:prSet presAssocID="{CDB22022-35FD-4C0B-8418-3845B262B579}" presName="vert0" presStyleCnt="0">
        <dgm:presLayoutVars>
          <dgm:dir/>
          <dgm:animOne val="branch"/>
          <dgm:animLvl val="lvl"/>
        </dgm:presLayoutVars>
      </dgm:prSet>
      <dgm:spPr/>
    </dgm:pt>
    <dgm:pt modelId="{4638A8CA-AA40-49BD-A9B2-10855FF411CA}" type="pres">
      <dgm:prSet presAssocID="{27193301-8C98-492E-8334-E0F81BC6DF73}" presName="thickLine" presStyleLbl="alignNode1" presStyleIdx="0" presStyleCnt="2"/>
      <dgm:spPr/>
    </dgm:pt>
    <dgm:pt modelId="{C4571797-EFB3-4A0F-AD90-335EC370751D}" type="pres">
      <dgm:prSet presAssocID="{27193301-8C98-492E-8334-E0F81BC6DF73}" presName="horz1" presStyleCnt="0"/>
      <dgm:spPr/>
    </dgm:pt>
    <dgm:pt modelId="{B2438834-75FE-4AA4-A4E7-7967E3D9E446}" type="pres">
      <dgm:prSet presAssocID="{27193301-8C98-492E-8334-E0F81BC6DF73}" presName="tx1" presStyleLbl="revTx" presStyleIdx="0" presStyleCnt="2" custScaleY="600586"/>
      <dgm:spPr/>
    </dgm:pt>
    <dgm:pt modelId="{295C6CCA-5291-4A24-911C-A0C12E831827}" type="pres">
      <dgm:prSet presAssocID="{27193301-8C98-492E-8334-E0F81BC6DF73}" presName="vert1" presStyleCnt="0"/>
      <dgm:spPr/>
    </dgm:pt>
    <dgm:pt modelId="{66C10AD2-7621-431A-ADA4-8F732E52E943}" type="pres">
      <dgm:prSet presAssocID="{747D9B46-B166-41FE-9CAC-CC74622E5553}" presName="thickLine" presStyleLbl="alignNode1" presStyleIdx="1" presStyleCnt="2"/>
      <dgm:spPr/>
    </dgm:pt>
    <dgm:pt modelId="{4E9F1064-0394-4654-B97B-49EFE88546E5}" type="pres">
      <dgm:prSet presAssocID="{747D9B46-B166-41FE-9CAC-CC74622E5553}" presName="horz1" presStyleCnt="0"/>
      <dgm:spPr/>
    </dgm:pt>
    <dgm:pt modelId="{CCA5D0D2-6CC0-4D66-9EAD-783D262A58EF}" type="pres">
      <dgm:prSet presAssocID="{747D9B46-B166-41FE-9CAC-CC74622E5553}" presName="tx1" presStyleLbl="revTx" presStyleIdx="1" presStyleCnt="2"/>
      <dgm:spPr/>
    </dgm:pt>
    <dgm:pt modelId="{5BFF818A-E8AB-4813-801C-D0364505DEDD}" type="pres">
      <dgm:prSet presAssocID="{747D9B46-B166-41FE-9CAC-CC74622E5553}" presName="vert1" presStyleCnt="0"/>
      <dgm:spPr/>
    </dgm:pt>
  </dgm:ptLst>
  <dgm:cxnLst>
    <dgm:cxn modelId="{9DDD6605-26C6-47A6-A8C2-3812ED7DBC09}" type="presOf" srcId="{CDB22022-35FD-4C0B-8418-3845B262B579}" destId="{E0ED2D1C-CB84-4AE6-A058-3EFAFFA578E2}" srcOrd="0" destOrd="0" presId="urn:microsoft.com/office/officeart/2008/layout/LinedList"/>
    <dgm:cxn modelId="{36FC837B-491A-4930-9D31-3BB8B6FBF5CE}" srcId="{CDB22022-35FD-4C0B-8418-3845B262B579}" destId="{27193301-8C98-492E-8334-E0F81BC6DF73}" srcOrd="0" destOrd="0" parTransId="{9B92AD9B-DD86-44AB-9B90-42DF3979DB9E}" sibTransId="{80F641B4-F942-4DDD-9675-2EA211551B7D}"/>
    <dgm:cxn modelId="{0433E690-2294-4FFF-9555-C8FDF953EA4E}" srcId="{CDB22022-35FD-4C0B-8418-3845B262B579}" destId="{747D9B46-B166-41FE-9CAC-CC74622E5553}" srcOrd="1" destOrd="0" parTransId="{0C2B0D56-39BF-4285-87E3-711A7A5F3CA5}" sibTransId="{EDFDA080-0750-429A-9B4F-9AB76D4C7FFA}"/>
    <dgm:cxn modelId="{86DA7BD6-5BBA-45F0-AE04-5B326B82E58F}" type="presOf" srcId="{747D9B46-B166-41FE-9CAC-CC74622E5553}" destId="{CCA5D0D2-6CC0-4D66-9EAD-783D262A58EF}" srcOrd="0" destOrd="0" presId="urn:microsoft.com/office/officeart/2008/layout/LinedList"/>
    <dgm:cxn modelId="{ABD6D9E0-F5D3-4751-B8D3-B09242BC3021}" type="presOf" srcId="{27193301-8C98-492E-8334-E0F81BC6DF73}" destId="{B2438834-75FE-4AA4-A4E7-7967E3D9E446}" srcOrd="0" destOrd="0" presId="urn:microsoft.com/office/officeart/2008/layout/LinedList"/>
    <dgm:cxn modelId="{E2A26BA3-ECD8-4EAB-88E9-C273C119A024}" type="presParOf" srcId="{E0ED2D1C-CB84-4AE6-A058-3EFAFFA578E2}" destId="{4638A8CA-AA40-49BD-A9B2-10855FF411CA}" srcOrd="0" destOrd="0" presId="urn:microsoft.com/office/officeart/2008/layout/LinedList"/>
    <dgm:cxn modelId="{9B949166-2B62-4DD1-ACFA-F3C1BE2CEEA7}" type="presParOf" srcId="{E0ED2D1C-CB84-4AE6-A058-3EFAFFA578E2}" destId="{C4571797-EFB3-4A0F-AD90-335EC370751D}" srcOrd="1" destOrd="0" presId="urn:microsoft.com/office/officeart/2008/layout/LinedList"/>
    <dgm:cxn modelId="{76486935-F6BA-4850-94CF-8F5EE7A1C637}" type="presParOf" srcId="{C4571797-EFB3-4A0F-AD90-335EC370751D}" destId="{B2438834-75FE-4AA4-A4E7-7967E3D9E446}" srcOrd="0" destOrd="0" presId="urn:microsoft.com/office/officeart/2008/layout/LinedList"/>
    <dgm:cxn modelId="{5F4F5703-42BB-48FD-B288-4B59FA1DA94C}" type="presParOf" srcId="{C4571797-EFB3-4A0F-AD90-335EC370751D}" destId="{295C6CCA-5291-4A24-911C-A0C12E831827}" srcOrd="1" destOrd="0" presId="urn:microsoft.com/office/officeart/2008/layout/LinedList"/>
    <dgm:cxn modelId="{9A5B2767-DA29-4DAA-BBD1-E2ABDF67E357}" type="presParOf" srcId="{E0ED2D1C-CB84-4AE6-A058-3EFAFFA578E2}" destId="{66C10AD2-7621-431A-ADA4-8F732E52E943}" srcOrd="2" destOrd="0" presId="urn:microsoft.com/office/officeart/2008/layout/LinedList"/>
    <dgm:cxn modelId="{B839975A-D4B0-4AB1-9FC4-938582D2FC3E}" type="presParOf" srcId="{E0ED2D1C-CB84-4AE6-A058-3EFAFFA578E2}" destId="{4E9F1064-0394-4654-B97B-49EFE88546E5}" srcOrd="3" destOrd="0" presId="urn:microsoft.com/office/officeart/2008/layout/LinedList"/>
    <dgm:cxn modelId="{121E7129-2935-4E20-8ABF-564E604C3031}" type="presParOf" srcId="{4E9F1064-0394-4654-B97B-49EFE88546E5}" destId="{CCA5D0D2-6CC0-4D66-9EAD-783D262A58EF}" srcOrd="0" destOrd="0" presId="urn:microsoft.com/office/officeart/2008/layout/LinedList"/>
    <dgm:cxn modelId="{F1102639-6092-4613-80CA-B9C45968F3D8}" type="presParOf" srcId="{4E9F1064-0394-4654-B97B-49EFE88546E5}" destId="{5BFF818A-E8AB-4813-801C-D0364505DED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EB65298-79BA-4434-95F9-CF69DF6A7E8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AB62524C-295F-47DF-BEC4-2AB886BED9C8}">
      <dgm:prSet/>
      <dgm:spPr/>
      <dgm:t>
        <a:bodyPr/>
        <a:lstStyle/>
        <a:p>
          <a:r>
            <a:rPr lang="en-US" dirty="0"/>
            <a:t>1. </a:t>
          </a:r>
          <a:r>
            <a:rPr lang="en-NZ" dirty="0"/>
            <a:t>Intervention is far too late</a:t>
          </a:r>
          <a:endParaRPr lang="en-US" dirty="0"/>
        </a:p>
      </dgm:t>
    </dgm:pt>
    <dgm:pt modelId="{3E523676-E656-491B-982D-526907BDFF50}" type="parTrans" cxnId="{146BAAAB-B552-4FF3-A945-D7A56CB3AF41}">
      <dgm:prSet/>
      <dgm:spPr/>
      <dgm:t>
        <a:bodyPr/>
        <a:lstStyle/>
        <a:p>
          <a:endParaRPr lang="en-US"/>
        </a:p>
      </dgm:t>
    </dgm:pt>
    <dgm:pt modelId="{CEE6E1CF-A932-4533-90B8-141488995D97}" type="sibTrans" cxnId="{146BAAAB-B552-4FF3-A945-D7A56CB3AF41}">
      <dgm:prSet/>
      <dgm:spPr/>
      <dgm:t>
        <a:bodyPr/>
        <a:lstStyle/>
        <a:p>
          <a:endParaRPr lang="en-US"/>
        </a:p>
      </dgm:t>
    </dgm:pt>
    <dgm:pt modelId="{4405BD9F-4D4F-4FEC-8460-97D8E2F2D950}">
      <dgm:prSet/>
      <dgm:spPr/>
      <dgm:t>
        <a:bodyPr/>
        <a:lstStyle/>
        <a:p>
          <a:r>
            <a:rPr lang="en-US"/>
            <a:t>2. </a:t>
          </a:r>
          <a:r>
            <a:rPr lang="en-NZ"/>
            <a:t>Poor engagement</a:t>
          </a:r>
          <a:endParaRPr lang="en-US"/>
        </a:p>
      </dgm:t>
    </dgm:pt>
    <dgm:pt modelId="{C1D8EF8A-A1CF-451F-9752-4078E3B0F7AB}" type="parTrans" cxnId="{6D903CD0-4C98-4331-ACA3-A4FC3339C68B}">
      <dgm:prSet/>
      <dgm:spPr/>
      <dgm:t>
        <a:bodyPr/>
        <a:lstStyle/>
        <a:p>
          <a:endParaRPr lang="en-US"/>
        </a:p>
      </dgm:t>
    </dgm:pt>
    <dgm:pt modelId="{A08E94EE-2501-48C9-9252-18D469EDB557}" type="sibTrans" cxnId="{6D903CD0-4C98-4331-ACA3-A4FC3339C68B}">
      <dgm:prSet/>
      <dgm:spPr/>
      <dgm:t>
        <a:bodyPr/>
        <a:lstStyle/>
        <a:p>
          <a:endParaRPr lang="en-US"/>
        </a:p>
      </dgm:t>
    </dgm:pt>
    <dgm:pt modelId="{E4076353-37E6-49F5-86E3-5CF0994229F8}">
      <dgm:prSet/>
      <dgm:spPr/>
      <dgm:t>
        <a:bodyPr/>
        <a:lstStyle/>
        <a:p>
          <a:r>
            <a:rPr lang="en-NZ"/>
            <a:t>3. Difficulty accessing support</a:t>
          </a:r>
          <a:endParaRPr lang="en-US"/>
        </a:p>
      </dgm:t>
    </dgm:pt>
    <dgm:pt modelId="{57FF9E1B-B36C-407D-BCDE-E4AB6005AD75}" type="parTrans" cxnId="{8C4B7371-6E63-477B-A90F-68D469743839}">
      <dgm:prSet/>
      <dgm:spPr/>
      <dgm:t>
        <a:bodyPr/>
        <a:lstStyle/>
        <a:p>
          <a:endParaRPr lang="en-US"/>
        </a:p>
      </dgm:t>
    </dgm:pt>
    <dgm:pt modelId="{834376E6-1300-4C47-9BCC-7F72082B2F1B}" type="sibTrans" cxnId="{8C4B7371-6E63-477B-A90F-68D469743839}">
      <dgm:prSet/>
      <dgm:spPr/>
      <dgm:t>
        <a:bodyPr/>
        <a:lstStyle/>
        <a:p>
          <a:endParaRPr lang="en-US"/>
        </a:p>
      </dgm:t>
    </dgm:pt>
    <dgm:pt modelId="{7F21C3BE-DC21-4D6D-8665-DD28D6266570}" type="pres">
      <dgm:prSet presAssocID="{3EB65298-79BA-4434-95F9-CF69DF6A7E87}" presName="hierChild1" presStyleCnt="0">
        <dgm:presLayoutVars>
          <dgm:chPref val="1"/>
          <dgm:dir/>
          <dgm:animOne val="branch"/>
          <dgm:animLvl val="lvl"/>
          <dgm:resizeHandles/>
        </dgm:presLayoutVars>
      </dgm:prSet>
      <dgm:spPr/>
    </dgm:pt>
    <dgm:pt modelId="{5AE279D8-F843-40E2-BF7C-EB4906F4E803}" type="pres">
      <dgm:prSet presAssocID="{AB62524C-295F-47DF-BEC4-2AB886BED9C8}" presName="hierRoot1" presStyleCnt="0"/>
      <dgm:spPr/>
    </dgm:pt>
    <dgm:pt modelId="{D2C30E1E-ECBE-4BE8-92C9-D813479AACD1}" type="pres">
      <dgm:prSet presAssocID="{AB62524C-295F-47DF-BEC4-2AB886BED9C8}" presName="composite" presStyleCnt="0"/>
      <dgm:spPr/>
    </dgm:pt>
    <dgm:pt modelId="{88AE3E89-B3FB-4C27-94FB-63E574724087}" type="pres">
      <dgm:prSet presAssocID="{AB62524C-295F-47DF-BEC4-2AB886BED9C8}" presName="background" presStyleLbl="node0" presStyleIdx="0" presStyleCnt="3"/>
      <dgm:spPr/>
    </dgm:pt>
    <dgm:pt modelId="{2FFC08EE-3609-44F3-9E93-45F6851A63C6}" type="pres">
      <dgm:prSet presAssocID="{AB62524C-295F-47DF-BEC4-2AB886BED9C8}" presName="text" presStyleLbl="fgAcc0" presStyleIdx="0" presStyleCnt="3" custScaleX="115671" custScaleY="100939">
        <dgm:presLayoutVars>
          <dgm:chPref val="3"/>
        </dgm:presLayoutVars>
      </dgm:prSet>
      <dgm:spPr/>
    </dgm:pt>
    <dgm:pt modelId="{16488C46-34E0-48EA-93BE-2DC507045BDC}" type="pres">
      <dgm:prSet presAssocID="{AB62524C-295F-47DF-BEC4-2AB886BED9C8}" presName="hierChild2" presStyleCnt="0"/>
      <dgm:spPr/>
    </dgm:pt>
    <dgm:pt modelId="{774D0934-18BB-4130-A677-44BBFC2E58A0}" type="pres">
      <dgm:prSet presAssocID="{4405BD9F-4D4F-4FEC-8460-97D8E2F2D950}" presName="hierRoot1" presStyleCnt="0"/>
      <dgm:spPr/>
    </dgm:pt>
    <dgm:pt modelId="{CD7F8490-0594-4FB7-BD53-D48020E6BD33}" type="pres">
      <dgm:prSet presAssocID="{4405BD9F-4D4F-4FEC-8460-97D8E2F2D950}" presName="composite" presStyleCnt="0"/>
      <dgm:spPr/>
    </dgm:pt>
    <dgm:pt modelId="{50216FBF-1264-4A7C-A984-05226C6D0BA7}" type="pres">
      <dgm:prSet presAssocID="{4405BD9F-4D4F-4FEC-8460-97D8E2F2D950}" presName="background" presStyleLbl="node0" presStyleIdx="1" presStyleCnt="3"/>
      <dgm:spPr/>
    </dgm:pt>
    <dgm:pt modelId="{E1BE2AD7-B9D4-4CCE-AA44-02951C67DFBA}" type="pres">
      <dgm:prSet presAssocID="{4405BD9F-4D4F-4FEC-8460-97D8E2F2D950}" presName="text" presStyleLbl="fgAcc0" presStyleIdx="1" presStyleCnt="3">
        <dgm:presLayoutVars>
          <dgm:chPref val="3"/>
        </dgm:presLayoutVars>
      </dgm:prSet>
      <dgm:spPr/>
    </dgm:pt>
    <dgm:pt modelId="{F002E85C-CBF5-4B99-A2AD-0EF4DC29ED1B}" type="pres">
      <dgm:prSet presAssocID="{4405BD9F-4D4F-4FEC-8460-97D8E2F2D950}" presName="hierChild2" presStyleCnt="0"/>
      <dgm:spPr/>
    </dgm:pt>
    <dgm:pt modelId="{A152756E-7916-4BB8-B9A2-BC13EC028F58}" type="pres">
      <dgm:prSet presAssocID="{E4076353-37E6-49F5-86E3-5CF0994229F8}" presName="hierRoot1" presStyleCnt="0"/>
      <dgm:spPr/>
    </dgm:pt>
    <dgm:pt modelId="{18F5D19A-EA71-4543-B78B-53E71A9992A4}" type="pres">
      <dgm:prSet presAssocID="{E4076353-37E6-49F5-86E3-5CF0994229F8}" presName="composite" presStyleCnt="0"/>
      <dgm:spPr/>
    </dgm:pt>
    <dgm:pt modelId="{3051E6EF-D448-4A80-8132-A59A271ACFBC}" type="pres">
      <dgm:prSet presAssocID="{E4076353-37E6-49F5-86E3-5CF0994229F8}" presName="background" presStyleLbl="node0" presStyleIdx="2" presStyleCnt="3"/>
      <dgm:spPr/>
    </dgm:pt>
    <dgm:pt modelId="{7A6F1A35-3763-4EA4-8905-D3FEC2EA41C6}" type="pres">
      <dgm:prSet presAssocID="{E4076353-37E6-49F5-86E3-5CF0994229F8}" presName="text" presStyleLbl="fgAcc0" presStyleIdx="2" presStyleCnt="3">
        <dgm:presLayoutVars>
          <dgm:chPref val="3"/>
        </dgm:presLayoutVars>
      </dgm:prSet>
      <dgm:spPr/>
    </dgm:pt>
    <dgm:pt modelId="{38305135-0E37-4621-8A8C-B12DF22580FD}" type="pres">
      <dgm:prSet presAssocID="{E4076353-37E6-49F5-86E3-5CF0994229F8}" presName="hierChild2" presStyleCnt="0"/>
      <dgm:spPr/>
    </dgm:pt>
  </dgm:ptLst>
  <dgm:cxnLst>
    <dgm:cxn modelId="{CA99F32A-668D-40C0-81D5-EB9D21563A77}" type="presOf" srcId="{AB62524C-295F-47DF-BEC4-2AB886BED9C8}" destId="{2FFC08EE-3609-44F3-9E93-45F6851A63C6}" srcOrd="0" destOrd="0" presId="urn:microsoft.com/office/officeart/2005/8/layout/hierarchy1"/>
    <dgm:cxn modelId="{8C4B7371-6E63-477B-A90F-68D469743839}" srcId="{3EB65298-79BA-4434-95F9-CF69DF6A7E87}" destId="{E4076353-37E6-49F5-86E3-5CF0994229F8}" srcOrd="2" destOrd="0" parTransId="{57FF9E1B-B36C-407D-BCDE-E4AB6005AD75}" sibTransId="{834376E6-1300-4C47-9BCC-7F72082B2F1B}"/>
    <dgm:cxn modelId="{146BAAAB-B552-4FF3-A945-D7A56CB3AF41}" srcId="{3EB65298-79BA-4434-95F9-CF69DF6A7E87}" destId="{AB62524C-295F-47DF-BEC4-2AB886BED9C8}" srcOrd="0" destOrd="0" parTransId="{3E523676-E656-491B-982D-526907BDFF50}" sibTransId="{CEE6E1CF-A932-4533-90B8-141488995D97}"/>
    <dgm:cxn modelId="{6D903CD0-4C98-4331-ACA3-A4FC3339C68B}" srcId="{3EB65298-79BA-4434-95F9-CF69DF6A7E87}" destId="{4405BD9F-4D4F-4FEC-8460-97D8E2F2D950}" srcOrd="1" destOrd="0" parTransId="{C1D8EF8A-A1CF-451F-9752-4078E3B0F7AB}" sibTransId="{A08E94EE-2501-48C9-9252-18D469EDB557}"/>
    <dgm:cxn modelId="{AF3E66D5-2D3A-47AB-8BF2-FFEDD0F397B1}" type="presOf" srcId="{E4076353-37E6-49F5-86E3-5CF0994229F8}" destId="{7A6F1A35-3763-4EA4-8905-D3FEC2EA41C6}" srcOrd="0" destOrd="0" presId="urn:microsoft.com/office/officeart/2005/8/layout/hierarchy1"/>
    <dgm:cxn modelId="{45F339E4-E32E-49F8-8951-4B6F9E5EB273}" type="presOf" srcId="{3EB65298-79BA-4434-95F9-CF69DF6A7E87}" destId="{7F21C3BE-DC21-4D6D-8665-DD28D6266570}" srcOrd="0" destOrd="0" presId="urn:microsoft.com/office/officeart/2005/8/layout/hierarchy1"/>
    <dgm:cxn modelId="{5B2A0BF7-D93C-49B3-BAD8-8BB8970A2E14}" type="presOf" srcId="{4405BD9F-4D4F-4FEC-8460-97D8E2F2D950}" destId="{E1BE2AD7-B9D4-4CCE-AA44-02951C67DFBA}" srcOrd="0" destOrd="0" presId="urn:microsoft.com/office/officeart/2005/8/layout/hierarchy1"/>
    <dgm:cxn modelId="{AC456196-AAF8-43E5-A370-D660956D75D3}" type="presParOf" srcId="{7F21C3BE-DC21-4D6D-8665-DD28D6266570}" destId="{5AE279D8-F843-40E2-BF7C-EB4906F4E803}" srcOrd="0" destOrd="0" presId="urn:microsoft.com/office/officeart/2005/8/layout/hierarchy1"/>
    <dgm:cxn modelId="{D3AB55E0-F62E-420F-BC86-686087B8FAB9}" type="presParOf" srcId="{5AE279D8-F843-40E2-BF7C-EB4906F4E803}" destId="{D2C30E1E-ECBE-4BE8-92C9-D813479AACD1}" srcOrd="0" destOrd="0" presId="urn:microsoft.com/office/officeart/2005/8/layout/hierarchy1"/>
    <dgm:cxn modelId="{503B6886-FC6F-4D28-93C2-6A757E61E774}" type="presParOf" srcId="{D2C30E1E-ECBE-4BE8-92C9-D813479AACD1}" destId="{88AE3E89-B3FB-4C27-94FB-63E574724087}" srcOrd="0" destOrd="0" presId="urn:microsoft.com/office/officeart/2005/8/layout/hierarchy1"/>
    <dgm:cxn modelId="{46A1877B-EBFB-430D-A933-3C9C76A67C36}" type="presParOf" srcId="{D2C30E1E-ECBE-4BE8-92C9-D813479AACD1}" destId="{2FFC08EE-3609-44F3-9E93-45F6851A63C6}" srcOrd="1" destOrd="0" presId="urn:microsoft.com/office/officeart/2005/8/layout/hierarchy1"/>
    <dgm:cxn modelId="{3EDF6779-C258-4F31-AC09-164106B70BBE}" type="presParOf" srcId="{5AE279D8-F843-40E2-BF7C-EB4906F4E803}" destId="{16488C46-34E0-48EA-93BE-2DC507045BDC}" srcOrd="1" destOrd="0" presId="urn:microsoft.com/office/officeart/2005/8/layout/hierarchy1"/>
    <dgm:cxn modelId="{E9DD7A1F-4CB4-4CAE-9813-E1A3C756219A}" type="presParOf" srcId="{7F21C3BE-DC21-4D6D-8665-DD28D6266570}" destId="{774D0934-18BB-4130-A677-44BBFC2E58A0}" srcOrd="1" destOrd="0" presId="urn:microsoft.com/office/officeart/2005/8/layout/hierarchy1"/>
    <dgm:cxn modelId="{2B28D1FA-72DC-4273-AD27-C5829A827D8B}" type="presParOf" srcId="{774D0934-18BB-4130-A677-44BBFC2E58A0}" destId="{CD7F8490-0594-4FB7-BD53-D48020E6BD33}" srcOrd="0" destOrd="0" presId="urn:microsoft.com/office/officeart/2005/8/layout/hierarchy1"/>
    <dgm:cxn modelId="{79292EF2-09F1-4C29-B7C7-3685A716D6AE}" type="presParOf" srcId="{CD7F8490-0594-4FB7-BD53-D48020E6BD33}" destId="{50216FBF-1264-4A7C-A984-05226C6D0BA7}" srcOrd="0" destOrd="0" presId="urn:microsoft.com/office/officeart/2005/8/layout/hierarchy1"/>
    <dgm:cxn modelId="{A58A27FC-8439-4AA6-BB84-74CBA807ADED}" type="presParOf" srcId="{CD7F8490-0594-4FB7-BD53-D48020E6BD33}" destId="{E1BE2AD7-B9D4-4CCE-AA44-02951C67DFBA}" srcOrd="1" destOrd="0" presId="urn:microsoft.com/office/officeart/2005/8/layout/hierarchy1"/>
    <dgm:cxn modelId="{DA5C7BCE-6650-49CF-BE0C-EF1BD9B7EE2F}" type="presParOf" srcId="{774D0934-18BB-4130-A677-44BBFC2E58A0}" destId="{F002E85C-CBF5-4B99-A2AD-0EF4DC29ED1B}" srcOrd="1" destOrd="0" presId="urn:microsoft.com/office/officeart/2005/8/layout/hierarchy1"/>
    <dgm:cxn modelId="{051841AD-F998-4114-9F21-351DBE9680CF}" type="presParOf" srcId="{7F21C3BE-DC21-4D6D-8665-DD28D6266570}" destId="{A152756E-7916-4BB8-B9A2-BC13EC028F58}" srcOrd="2" destOrd="0" presId="urn:microsoft.com/office/officeart/2005/8/layout/hierarchy1"/>
    <dgm:cxn modelId="{3CD64921-C786-487D-9783-C399927BD353}" type="presParOf" srcId="{A152756E-7916-4BB8-B9A2-BC13EC028F58}" destId="{18F5D19A-EA71-4543-B78B-53E71A9992A4}" srcOrd="0" destOrd="0" presId="urn:microsoft.com/office/officeart/2005/8/layout/hierarchy1"/>
    <dgm:cxn modelId="{ECCB68EE-4464-4A81-8BC4-D52E31CF8776}" type="presParOf" srcId="{18F5D19A-EA71-4543-B78B-53E71A9992A4}" destId="{3051E6EF-D448-4A80-8132-A59A271ACFBC}" srcOrd="0" destOrd="0" presId="urn:microsoft.com/office/officeart/2005/8/layout/hierarchy1"/>
    <dgm:cxn modelId="{AF4FC766-70C7-415C-9F11-D6E6BA088373}" type="presParOf" srcId="{18F5D19A-EA71-4543-B78B-53E71A9992A4}" destId="{7A6F1A35-3763-4EA4-8905-D3FEC2EA41C6}" srcOrd="1" destOrd="0" presId="urn:microsoft.com/office/officeart/2005/8/layout/hierarchy1"/>
    <dgm:cxn modelId="{5BB951FD-8C6F-465B-8ECC-FE04C8CCE919}" type="presParOf" srcId="{A152756E-7916-4BB8-B9A2-BC13EC028F58}" destId="{38305135-0E37-4621-8A8C-B12DF22580F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DB22022-35FD-4C0B-8418-3845B262B579}"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9A3F4B88-9697-4D8A-AAD1-AC755F48079A}">
      <dgm:prSet custT="1"/>
      <dgm:spPr/>
      <dgm:t>
        <a:bodyPr/>
        <a:lstStyle/>
        <a:p>
          <a:r>
            <a:rPr lang="en-US" sz="2400" i="1" dirty="0">
              <a:latin typeface="Arial" panose="020B0604020202020204" pitchFamily="34" charset="0"/>
              <a:cs typeface="Arial" panose="020B0604020202020204" pitchFamily="34" charset="0"/>
            </a:rPr>
            <a:t>If they had looked into the police callouts, where I tried to stop the father turning up at my house uninvited and disrupting our household, and the way that I was trying to struggle, managed and raised the kids, that they could have been a bit more helpful in the situation instead of labelling me as bad mother, that I couldn’t provide for my children </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Whānau</a:t>
          </a:r>
          <a:r>
            <a:rPr lang="en-US" sz="2400" dirty="0">
              <a:latin typeface="Arial" panose="020B0604020202020204" pitchFamily="34" charset="0"/>
              <a:cs typeface="Arial" panose="020B0604020202020204" pitchFamily="34" charset="0"/>
            </a:rPr>
            <a:t>)</a:t>
          </a:r>
        </a:p>
      </dgm:t>
    </dgm:pt>
    <dgm:pt modelId="{E98E5212-F7CB-484B-BBFC-C7A9EE6BC41F}" type="sibTrans" cxnId="{E6F879E6-D41A-4312-B015-D7D4D7D88047}">
      <dgm:prSet/>
      <dgm:spPr/>
      <dgm:t>
        <a:bodyPr/>
        <a:lstStyle/>
        <a:p>
          <a:endParaRPr lang="en-US"/>
        </a:p>
      </dgm:t>
    </dgm:pt>
    <dgm:pt modelId="{3CBE67E5-E59E-4940-84BE-21B903EDB3BE}" type="parTrans" cxnId="{E6F879E6-D41A-4312-B015-D7D4D7D88047}">
      <dgm:prSet/>
      <dgm:spPr/>
      <dgm:t>
        <a:bodyPr/>
        <a:lstStyle/>
        <a:p>
          <a:endParaRPr lang="en-US"/>
        </a:p>
      </dgm:t>
    </dgm:pt>
    <dgm:pt modelId="{51C2313C-B74F-4BBF-A039-B5D5F54B46B3}">
      <dgm:prSet custT="1"/>
      <dgm:spPr/>
      <dgm:t>
        <a:bodyPr/>
        <a:lstStyle/>
        <a:p>
          <a:endParaRPr lang="en-NZ" sz="2000" dirty="0">
            <a:latin typeface="Arial" panose="020B0604020202020204" pitchFamily="34" charset="0"/>
            <a:cs typeface="Arial" panose="020B0604020202020204" pitchFamily="34" charset="0"/>
          </a:endParaRPr>
        </a:p>
      </dgm:t>
    </dgm:pt>
    <dgm:pt modelId="{C362764C-6BC0-42FD-BE98-1ED9A5459ED8}" type="parTrans" cxnId="{53354790-875A-4532-92A3-EE30B9655D49}">
      <dgm:prSet/>
      <dgm:spPr/>
      <dgm:t>
        <a:bodyPr/>
        <a:lstStyle/>
        <a:p>
          <a:endParaRPr lang="en-NZ"/>
        </a:p>
      </dgm:t>
    </dgm:pt>
    <dgm:pt modelId="{9D665B67-F79B-4D69-BA35-F2A7DD738E1E}" type="sibTrans" cxnId="{53354790-875A-4532-92A3-EE30B9655D49}">
      <dgm:prSet/>
      <dgm:spPr/>
      <dgm:t>
        <a:bodyPr/>
        <a:lstStyle/>
        <a:p>
          <a:endParaRPr lang="en-NZ"/>
        </a:p>
      </dgm:t>
    </dgm:pt>
    <dgm:pt modelId="{E0ED2D1C-CB84-4AE6-A058-3EFAFFA578E2}" type="pres">
      <dgm:prSet presAssocID="{CDB22022-35FD-4C0B-8418-3845B262B579}" presName="vert0" presStyleCnt="0">
        <dgm:presLayoutVars>
          <dgm:dir/>
          <dgm:animOne val="branch"/>
          <dgm:animLvl val="lvl"/>
        </dgm:presLayoutVars>
      </dgm:prSet>
      <dgm:spPr/>
    </dgm:pt>
    <dgm:pt modelId="{FACFBEEA-8A5D-43CA-87AC-3CC06D9E301F}" type="pres">
      <dgm:prSet presAssocID="{9A3F4B88-9697-4D8A-AAD1-AC755F48079A}" presName="thickLine" presStyleLbl="alignNode1" presStyleIdx="0" presStyleCnt="2"/>
      <dgm:spPr/>
    </dgm:pt>
    <dgm:pt modelId="{94B683FC-277A-4F73-9090-4E4825EDB10B}" type="pres">
      <dgm:prSet presAssocID="{9A3F4B88-9697-4D8A-AAD1-AC755F48079A}" presName="horz1" presStyleCnt="0"/>
      <dgm:spPr/>
    </dgm:pt>
    <dgm:pt modelId="{AC9C83E2-5F13-4CEA-A76D-96EA2EB3F486}" type="pres">
      <dgm:prSet presAssocID="{9A3F4B88-9697-4D8A-AAD1-AC755F48079A}" presName="tx1" presStyleLbl="revTx" presStyleIdx="0" presStyleCnt="2" custScaleY="1243096"/>
      <dgm:spPr/>
    </dgm:pt>
    <dgm:pt modelId="{C50747F3-FC6D-45D7-ACF5-5986FB15AE81}" type="pres">
      <dgm:prSet presAssocID="{9A3F4B88-9697-4D8A-AAD1-AC755F48079A}" presName="vert1" presStyleCnt="0"/>
      <dgm:spPr/>
    </dgm:pt>
    <dgm:pt modelId="{C2ACC8BD-0E55-4922-820A-9B742A4F41AA}" type="pres">
      <dgm:prSet presAssocID="{51C2313C-B74F-4BBF-A039-B5D5F54B46B3}" presName="thickLine" presStyleLbl="alignNode1" presStyleIdx="1" presStyleCnt="2"/>
      <dgm:spPr/>
    </dgm:pt>
    <dgm:pt modelId="{BF4996B4-82AD-4AF9-9178-0669DE78C32F}" type="pres">
      <dgm:prSet presAssocID="{51C2313C-B74F-4BBF-A039-B5D5F54B46B3}" presName="horz1" presStyleCnt="0"/>
      <dgm:spPr/>
    </dgm:pt>
    <dgm:pt modelId="{C8146529-D548-4350-AD9C-69F4072F4EBB}" type="pres">
      <dgm:prSet presAssocID="{51C2313C-B74F-4BBF-A039-B5D5F54B46B3}" presName="tx1" presStyleLbl="revTx" presStyleIdx="1" presStyleCnt="2"/>
      <dgm:spPr/>
    </dgm:pt>
    <dgm:pt modelId="{23D213D2-16DC-4F05-AF01-1C806AF812D3}" type="pres">
      <dgm:prSet presAssocID="{51C2313C-B74F-4BBF-A039-B5D5F54B46B3}" presName="vert1" presStyleCnt="0"/>
      <dgm:spPr/>
    </dgm:pt>
  </dgm:ptLst>
  <dgm:cxnLst>
    <dgm:cxn modelId="{9DDD6605-26C6-47A6-A8C2-3812ED7DBC09}" type="presOf" srcId="{CDB22022-35FD-4C0B-8418-3845B262B579}" destId="{E0ED2D1C-CB84-4AE6-A058-3EFAFFA578E2}" srcOrd="0" destOrd="0" presId="urn:microsoft.com/office/officeart/2008/layout/LinedList"/>
    <dgm:cxn modelId="{5761690E-E60B-4EC9-BE2C-9D672A74B9A5}" type="presOf" srcId="{9A3F4B88-9697-4D8A-AAD1-AC755F48079A}" destId="{AC9C83E2-5F13-4CEA-A76D-96EA2EB3F486}" srcOrd="0" destOrd="0" presId="urn:microsoft.com/office/officeart/2008/layout/LinedList"/>
    <dgm:cxn modelId="{EA206081-D319-444E-92A1-F0678A1EA0E4}" type="presOf" srcId="{51C2313C-B74F-4BBF-A039-B5D5F54B46B3}" destId="{C8146529-D548-4350-AD9C-69F4072F4EBB}" srcOrd="0" destOrd="0" presId="urn:microsoft.com/office/officeart/2008/layout/LinedList"/>
    <dgm:cxn modelId="{53354790-875A-4532-92A3-EE30B9655D49}" srcId="{CDB22022-35FD-4C0B-8418-3845B262B579}" destId="{51C2313C-B74F-4BBF-A039-B5D5F54B46B3}" srcOrd="1" destOrd="0" parTransId="{C362764C-6BC0-42FD-BE98-1ED9A5459ED8}" sibTransId="{9D665B67-F79B-4D69-BA35-F2A7DD738E1E}"/>
    <dgm:cxn modelId="{E6F879E6-D41A-4312-B015-D7D4D7D88047}" srcId="{CDB22022-35FD-4C0B-8418-3845B262B579}" destId="{9A3F4B88-9697-4D8A-AAD1-AC755F48079A}" srcOrd="0" destOrd="0" parTransId="{3CBE67E5-E59E-4940-84BE-21B903EDB3BE}" sibTransId="{E98E5212-F7CB-484B-BBFC-C7A9EE6BC41F}"/>
    <dgm:cxn modelId="{DCA03428-A4BA-478D-9BA2-0E475A68BABF}" type="presParOf" srcId="{E0ED2D1C-CB84-4AE6-A058-3EFAFFA578E2}" destId="{FACFBEEA-8A5D-43CA-87AC-3CC06D9E301F}" srcOrd="0" destOrd="0" presId="urn:microsoft.com/office/officeart/2008/layout/LinedList"/>
    <dgm:cxn modelId="{AE224E4D-4789-4684-BDC5-69F3A61CAFF2}" type="presParOf" srcId="{E0ED2D1C-CB84-4AE6-A058-3EFAFFA578E2}" destId="{94B683FC-277A-4F73-9090-4E4825EDB10B}" srcOrd="1" destOrd="0" presId="urn:microsoft.com/office/officeart/2008/layout/LinedList"/>
    <dgm:cxn modelId="{AA3E8984-F85E-41CB-8D95-77226054E569}" type="presParOf" srcId="{94B683FC-277A-4F73-9090-4E4825EDB10B}" destId="{AC9C83E2-5F13-4CEA-A76D-96EA2EB3F486}" srcOrd="0" destOrd="0" presId="urn:microsoft.com/office/officeart/2008/layout/LinedList"/>
    <dgm:cxn modelId="{D49B203D-743E-4D33-8D78-8AD89808B822}" type="presParOf" srcId="{94B683FC-277A-4F73-9090-4E4825EDB10B}" destId="{C50747F3-FC6D-45D7-ACF5-5986FB15AE81}" srcOrd="1" destOrd="0" presId="urn:microsoft.com/office/officeart/2008/layout/LinedList"/>
    <dgm:cxn modelId="{9CA99833-4EDF-4049-8F54-71C0943E6465}" type="presParOf" srcId="{E0ED2D1C-CB84-4AE6-A058-3EFAFFA578E2}" destId="{C2ACC8BD-0E55-4922-820A-9B742A4F41AA}" srcOrd="2" destOrd="0" presId="urn:microsoft.com/office/officeart/2008/layout/LinedList"/>
    <dgm:cxn modelId="{BB6D126D-70E2-4A6C-8795-EEE7A464EA80}" type="presParOf" srcId="{E0ED2D1C-CB84-4AE6-A058-3EFAFFA578E2}" destId="{BF4996B4-82AD-4AF9-9178-0669DE78C32F}" srcOrd="3" destOrd="0" presId="urn:microsoft.com/office/officeart/2008/layout/LinedList"/>
    <dgm:cxn modelId="{EC7ABA43-41F4-4A76-9B9B-23B57DEED555}" type="presParOf" srcId="{BF4996B4-82AD-4AF9-9178-0669DE78C32F}" destId="{C8146529-D548-4350-AD9C-69F4072F4EBB}" srcOrd="0" destOrd="0" presId="urn:microsoft.com/office/officeart/2008/layout/LinedList"/>
    <dgm:cxn modelId="{FAFC7FF1-A0DF-4CCC-BE85-D48605DDE638}" type="presParOf" srcId="{BF4996B4-82AD-4AF9-9178-0669DE78C32F}" destId="{23D213D2-16DC-4F05-AF01-1C806AF812D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DB22022-35FD-4C0B-8418-3845B262B579}" type="doc">
      <dgm:prSet loTypeId="urn:microsoft.com/office/officeart/2008/layout/LinedList" loCatId="list" qsTypeId="urn:microsoft.com/office/officeart/2005/8/quickstyle/3d3" qsCatId="3D" csTypeId="urn:microsoft.com/office/officeart/2005/8/colors/accent0_3" csCatId="mainScheme" phldr="1"/>
      <dgm:spPr/>
      <dgm:t>
        <a:bodyPr/>
        <a:lstStyle/>
        <a:p>
          <a:endParaRPr lang="en-US"/>
        </a:p>
      </dgm:t>
    </dgm:pt>
    <dgm:pt modelId="{9A3F4B88-9697-4D8A-AAD1-AC755F48079A}">
      <dgm:prSet custT="1"/>
      <dgm:spPr/>
      <dgm:t>
        <a:bodyPr/>
        <a:lstStyle/>
        <a:p>
          <a:r>
            <a:rPr lang="en-NZ" sz="2400" i="1" dirty="0">
              <a:effectLst/>
              <a:latin typeface="Arial" panose="020B0604020202020204" pitchFamily="34" charset="0"/>
              <a:ea typeface="Calibri" panose="020F0502020204030204" pitchFamily="34" charset="0"/>
              <a:cs typeface="Arial" panose="020B0604020202020204" pitchFamily="34" charset="0"/>
            </a:rPr>
            <a:t>It’s amazing how a great social worker will make a lot of things happen where another social worker might not make things happen.  So, the personal responsibility is really important but also the resources. </a:t>
          </a:r>
          <a:r>
            <a:rPr lang="en-NZ" sz="2400" dirty="0">
              <a:effectLst/>
              <a:latin typeface="Arial" panose="020B0604020202020204" pitchFamily="34" charset="0"/>
              <a:ea typeface="Calibri" panose="020F0502020204030204" pitchFamily="34" charset="0"/>
              <a:cs typeface="Arial" panose="020B0604020202020204" pitchFamily="34" charset="0"/>
            </a:rPr>
            <a:t>(Lawyer, Andrew</a:t>
          </a:r>
          <a:r>
            <a:rPr lang="en-US" sz="2400" dirty="0">
              <a:latin typeface="Arial" panose="020B0604020202020204" pitchFamily="34" charset="0"/>
              <a:cs typeface="Arial" panose="020B0604020202020204" pitchFamily="34" charset="0"/>
            </a:rPr>
            <a:t>)</a:t>
          </a:r>
        </a:p>
      </dgm:t>
    </dgm:pt>
    <dgm:pt modelId="{E98E5212-F7CB-484B-BBFC-C7A9EE6BC41F}" type="sibTrans" cxnId="{E6F879E6-D41A-4312-B015-D7D4D7D88047}">
      <dgm:prSet/>
      <dgm:spPr/>
      <dgm:t>
        <a:bodyPr/>
        <a:lstStyle/>
        <a:p>
          <a:endParaRPr lang="en-US"/>
        </a:p>
      </dgm:t>
    </dgm:pt>
    <dgm:pt modelId="{3CBE67E5-E59E-4940-84BE-21B903EDB3BE}" type="parTrans" cxnId="{E6F879E6-D41A-4312-B015-D7D4D7D88047}">
      <dgm:prSet/>
      <dgm:spPr/>
      <dgm:t>
        <a:bodyPr/>
        <a:lstStyle/>
        <a:p>
          <a:endParaRPr lang="en-US"/>
        </a:p>
      </dgm:t>
    </dgm:pt>
    <dgm:pt modelId="{51C2313C-B74F-4BBF-A039-B5D5F54B46B3}">
      <dgm:prSet custT="1"/>
      <dgm:spPr/>
      <dgm:t>
        <a:bodyPr/>
        <a:lstStyle/>
        <a:p>
          <a:pPr>
            <a:buNone/>
          </a:pPr>
          <a:r>
            <a:rPr lang="en-NZ" sz="2400" i="1" dirty="0">
              <a:effectLst/>
              <a:latin typeface="Arial" panose="020B0604020202020204" pitchFamily="34" charset="0"/>
              <a:ea typeface="Calibri" panose="020F0502020204030204" pitchFamily="34" charset="0"/>
              <a:cs typeface="Arial" panose="020B0604020202020204" pitchFamily="34" charset="0"/>
            </a:rPr>
            <a:t>The Family Court has some barriers, [it’s] a very, very busy court.  </a:t>
          </a:r>
        </a:p>
        <a:p>
          <a:pPr>
            <a:buNone/>
          </a:pPr>
          <a:r>
            <a:rPr lang="en-NZ" sz="2400" i="1" dirty="0">
              <a:effectLst/>
              <a:latin typeface="Arial" panose="020B0604020202020204" pitchFamily="34" charset="0"/>
              <a:ea typeface="Calibri" panose="020F0502020204030204" pitchFamily="34" charset="0"/>
              <a:cs typeface="Arial" panose="020B0604020202020204" pitchFamily="34" charset="0"/>
            </a:rPr>
            <a:t>One of the chief complaints of Family Court Judges is the lack of time to make informed and meaningful decisions. … they are literally given minutes to make their mind up whether a child should be removed or not. </a:t>
          </a:r>
          <a:r>
            <a:rPr lang="en-NZ" sz="2400" dirty="0">
              <a:effectLst/>
              <a:latin typeface="Arial" panose="020B0604020202020204" pitchFamily="34" charset="0"/>
              <a:ea typeface="Calibri" panose="020F0502020204030204" pitchFamily="34" charset="0"/>
              <a:cs typeface="Arial" panose="020B0604020202020204" pitchFamily="34" charset="0"/>
            </a:rPr>
            <a:t>(Lawyer, Robert)</a:t>
          </a:r>
          <a:endParaRPr lang="en-NZ" sz="2400" dirty="0">
            <a:latin typeface="Arial" panose="020B0604020202020204" pitchFamily="34" charset="0"/>
            <a:cs typeface="Arial" panose="020B0604020202020204" pitchFamily="34" charset="0"/>
          </a:endParaRPr>
        </a:p>
      </dgm:t>
    </dgm:pt>
    <dgm:pt modelId="{C362764C-6BC0-42FD-BE98-1ED9A5459ED8}" type="parTrans" cxnId="{53354790-875A-4532-92A3-EE30B9655D49}">
      <dgm:prSet/>
      <dgm:spPr/>
      <dgm:t>
        <a:bodyPr/>
        <a:lstStyle/>
        <a:p>
          <a:endParaRPr lang="en-NZ"/>
        </a:p>
      </dgm:t>
    </dgm:pt>
    <dgm:pt modelId="{9D665B67-F79B-4D69-BA35-F2A7DD738E1E}" type="sibTrans" cxnId="{53354790-875A-4532-92A3-EE30B9655D49}">
      <dgm:prSet/>
      <dgm:spPr/>
      <dgm:t>
        <a:bodyPr/>
        <a:lstStyle/>
        <a:p>
          <a:endParaRPr lang="en-NZ"/>
        </a:p>
      </dgm:t>
    </dgm:pt>
    <dgm:pt modelId="{D738E352-89BA-48C3-A439-E60ACE4715B1}" type="pres">
      <dgm:prSet presAssocID="{CDB22022-35FD-4C0B-8418-3845B262B579}" presName="vert0" presStyleCnt="0">
        <dgm:presLayoutVars>
          <dgm:dir/>
          <dgm:animOne val="branch"/>
          <dgm:animLvl val="lvl"/>
        </dgm:presLayoutVars>
      </dgm:prSet>
      <dgm:spPr/>
    </dgm:pt>
    <dgm:pt modelId="{AEE6A300-65A2-4C9E-A8FC-332A6176B74A}" type="pres">
      <dgm:prSet presAssocID="{9A3F4B88-9697-4D8A-AAD1-AC755F48079A}" presName="thickLine" presStyleLbl="alignNode1" presStyleIdx="0" presStyleCnt="2"/>
      <dgm:spPr/>
    </dgm:pt>
    <dgm:pt modelId="{58249E9F-1F8A-4E77-A926-75B90150B6F5}" type="pres">
      <dgm:prSet presAssocID="{9A3F4B88-9697-4D8A-AAD1-AC755F48079A}" presName="horz1" presStyleCnt="0"/>
      <dgm:spPr/>
    </dgm:pt>
    <dgm:pt modelId="{2AB64A25-75FA-4BEF-841E-4284EE775AE7}" type="pres">
      <dgm:prSet presAssocID="{9A3F4B88-9697-4D8A-AAD1-AC755F48079A}" presName="tx1" presStyleLbl="revTx" presStyleIdx="0" presStyleCnt="2"/>
      <dgm:spPr/>
    </dgm:pt>
    <dgm:pt modelId="{37C84225-A65D-478B-BF45-0A868A9E22BA}" type="pres">
      <dgm:prSet presAssocID="{9A3F4B88-9697-4D8A-AAD1-AC755F48079A}" presName="vert1" presStyleCnt="0"/>
      <dgm:spPr/>
    </dgm:pt>
    <dgm:pt modelId="{B88AB0E9-43EC-4C72-943E-4CCEECBEEA79}" type="pres">
      <dgm:prSet presAssocID="{51C2313C-B74F-4BBF-A039-B5D5F54B46B3}" presName="thickLine" presStyleLbl="alignNode1" presStyleIdx="1" presStyleCnt="2"/>
      <dgm:spPr/>
    </dgm:pt>
    <dgm:pt modelId="{69E2D6F0-022B-4A4F-AE1B-97A7F80DF2D8}" type="pres">
      <dgm:prSet presAssocID="{51C2313C-B74F-4BBF-A039-B5D5F54B46B3}" presName="horz1" presStyleCnt="0"/>
      <dgm:spPr/>
    </dgm:pt>
    <dgm:pt modelId="{9DB7B0FB-42D5-4424-89BD-9AB329009CDF}" type="pres">
      <dgm:prSet presAssocID="{51C2313C-B74F-4BBF-A039-B5D5F54B46B3}" presName="tx1" presStyleLbl="revTx" presStyleIdx="1" presStyleCnt="2" custScaleY="90476"/>
      <dgm:spPr/>
    </dgm:pt>
    <dgm:pt modelId="{94BEB574-4012-4270-9268-30E9DFD0015E}" type="pres">
      <dgm:prSet presAssocID="{51C2313C-B74F-4BBF-A039-B5D5F54B46B3}" presName="vert1" presStyleCnt="0"/>
      <dgm:spPr/>
    </dgm:pt>
  </dgm:ptLst>
  <dgm:cxnLst>
    <dgm:cxn modelId="{9543276A-333E-4A55-9ED8-70B48C951EE3}" type="presOf" srcId="{9A3F4B88-9697-4D8A-AAD1-AC755F48079A}" destId="{2AB64A25-75FA-4BEF-841E-4284EE775AE7}" srcOrd="0" destOrd="0" presId="urn:microsoft.com/office/officeart/2008/layout/LinedList"/>
    <dgm:cxn modelId="{38968785-C72E-40E1-A7A9-4BEFEE306DD7}" type="presOf" srcId="{51C2313C-B74F-4BBF-A039-B5D5F54B46B3}" destId="{9DB7B0FB-42D5-4424-89BD-9AB329009CDF}" srcOrd="0" destOrd="0" presId="urn:microsoft.com/office/officeart/2008/layout/LinedList"/>
    <dgm:cxn modelId="{53354790-875A-4532-92A3-EE30B9655D49}" srcId="{CDB22022-35FD-4C0B-8418-3845B262B579}" destId="{51C2313C-B74F-4BBF-A039-B5D5F54B46B3}" srcOrd="1" destOrd="0" parTransId="{C362764C-6BC0-42FD-BE98-1ED9A5459ED8}" sibTransId="{9D665B67-F79B-4D69-BA35-F2A7DD738E1E}"/>
    <dgm:cxn modelId="{CC5645A2-A443-4416-AC7C-77DCD30FB0EC}" type="presOf" srcId="{CDB22022-35FD-4C0B-8418-3845B262B579}" destId="{D738E352-89BA-48C3-A439-E60ACE4715B1}" srcOrd="0" destOrd="0" presId="urn:microsoft.com/office/officeart/2008/layout/LinedList"/>
    <dgm:cxn modelId="{E6F879E6-D41A-4312-B015-D7D4D7D88047}" srcId="{CDB22022-35FD-4C0B-8418-3845B262B579}" destId="{9A3F4B88-9697-4D8A-AAD1-AC755F48079A}" srcOrd="0" destOrd="0" parTransId="{3CBE67E5-E59E-4940-84BE-21B903EDB3BE}" sibTransId="{E98E5212-F7CB-484B-BBFC-C7A9EE6BC41F}"/>
    <dgm:cxn modelId="{1AA6C7F8-1C31-43F8-85DD-B2AA5999E929}" type="presParOf" srcId="{D738E352-89BA-48C3-A439-E60ACE4715B1}" destId="{AEE6A300-65A2-4C9E-A8FC-332A6176B74A}" srcOrd="0" destOrd="0" presId="urn:microsoft.com/office/officeart/2008/layout/LinedList"/>
    <dgm:cxn modelId="{377AACAE-BAA2-4809-9495-BA9A13A95E9A}" type="presParOf" srcId="{D738E352-89BA-48C3-A439-E60ACE4715B1}" destId="{58249E9F-1F8A-4E77-A926-75B90150B6F5}" srcOrd="1" destOrd="0" presId="urn:microsoft.com/office/officeart/2008/layout/LinedList"/>
    <dgm:cxn modelId="{7BE1D930-65B6-4520-8C75-61F7F038BC7A}" type="presParOf" srcId="{58249E9F-1F8A-4E77-A926-75B90150B6F5}" destId="{2AB64A25-75FA-4BEF-841E-4284EE775AE7}" srcOrd="0" destOrd="0" presId="urn:microsoft.com/office/officeart/2008/layout/LinedList"/>
    <dgm:cxn modelId="{E5AEFD23-7A36-49A2-B217-6B0DB4A1DC3E}" type="presParOf" srcId="{58249E9F-1F8A-4E77-A926-75B90150B6F5}" destId="{37C84225-A65D-478B-BF45-0A868A9E22BA}" srcOrd="1" destOrd="0" presId="urn:microsoft.com/office/officeart/2008/layout/LinedList"/>
    <dgm:cxn modelId="{1E9522A6-AF40-498A-8DB6-B1D4B6816611}" type="presParOf" srcId="{D738E352-89BA-48C3-A439-E60ACE4715B1}" destId="{B88AB0E9-43EC-4C72-943E-4CCEECBEEA79}" srcOrd="2" destOrd="0" presId="urn:microsoft.com/office/officeart/2008/layout/LinedList"/>
    <dgm:cxn modelId="{BE8662C1-6AE5-40FA-9662-E8BDD8F06460}" type="presParOf" srcId="{D738E352-89BA-48C3-A439-E60ACE4715B1}" destId="{69E2D6F0-022B-4A4F-AE1B-97A7F80DF2D8}" srcOrd="3" destOrd="0" presId="urn:microsoft.com/office/officeart/2008/layout/LinedList"/>
    <dgm:cxn modelId="{A00D780D-0C6E-4B8A-9AE4-F9F6E6A66365}" type="presParOf" srcId="{69E2D6F0-022B-4A4F-AE1B-97A7F80DF2D8}" destId="{9DB7B0FB-42D5-4424-89BD-9AB329009CDF}" srcOrd="0" destOrd="0" presId="urn:microsoft.com/office/officeart/2008/layout/LinedList"/>
    <dgm:cxn modelId="{A9B4103D-4C4E-4A7D-9456-CAAFF20D86B8}" type="presParOf" srcId="{69E2D6F0-022B-4A4F-AE1B-97A7F80DF2D8}" destId="{94BEB574-4012-4270-9268-30E9DFD0015E}"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DB22022-35FD-4C0B-8418-3845B262B579}" type="doc">
      <dgm:prSet loTypeId="urn:microsoft.com/office/officeart/2008/layout/LinedList" loCatId="list" qsTypeId="urn:microsoft.com/office/officeart/2005/8/quickstyle/simple5" qsCatId="simple" csTypeId="urn:microsoft.com/office/officeart/2005/8/colors/accent2_2" csCatId="accent2" phldr="1"/>
      <dgm:spPr/>
      <dgm:t>
        <a:bodyPr/>
        <a:lstStyle/>
        <a:p>
          <a:endParaRPr lang="en-US"/>
        </a:p>
      </dgm:t>
    </dgm:pt>
    <dgm:pt modelId="{27193301-8C98-492E-8334-E0F81BC6DF73}">
      <dgm:prSet/>
      <dgm:spPr/>
      <dgm:t>
        <a:bodyPr/>
        <a:lstStyle/>
        <a:p>
          <a:r>
            <a:rPr lang="en-US">
              <a:latin typeface="Arial" panose="020B0604020202020204" pitchFamily="34" charset="0"/>
              <a:cs typeface="Arial" panose="020B0604020202020204" pitchFamily="34" charset="0"/>
            </a:rPr>
            <a:t>To assist in a change </a:t>
          </a:r>
          <a:r>
            <a:rPr lang="en-NZ" noProof="0">
              <a:latin typeface="Arial" panose="020B0604020202020204" pitchFamily="34" charset="0"/>
              <a:cs typeface="Arial" panose="020B0604020202020204" pitchFamily="34" charset="0"/>
            </a:rPr>
            <a:t>programme</a:t>
          </a:r>
          <a:r>
            <a:rPr lang="en-US">
              <a:latin typeface="Arial" panose="020B0604020202020204" pitchFamily="34" charset="0"/>
              <a:cs typeface="Arial" panose="020B0604020202020204" pitchFamily="34" charset="0"/>
            </a:rPr>
            <a:t>, there must be adequate investment in piloting and evaluating early intervention and prevention initiatives to ensure evidence-based, cost-effective </a:t>
          </a:r>
          <a:r>
            <a:rPr lang="en-NZ" noProof="0">
              <a:latin typeface="Arial" panose="020B0604020202020204" pitchFamily="34" charset="0"/>
              <a:cs typeface="Arial" panose="020B0604020202020204" pitchFamily="34" charset="0"/>
            </a:rPr>
            <a:t>programmes </a:t>
          </a:r>
          <a:r>
            <a:rPr lang="en-US">
              <a:latin typeface="Arial" panose="020B0604020202020204" pitchFamily="34" charset="0"/>
              <a:cs typeface="Arial" panose="020B0604020202020204" pitchFamily="34" charset="0"/>
            </a:rPr>
            <a:t>are implemented </a:t>
          </a:r>
        </a:p>
      </dgm:t>
    </dgm:pt>
    <dgm:pt modelId="{9B92AD9B-DD86-44AB-9B90-42DF3979DB9E}" type="parTrans" cxnId="{36FC837B-491A-4930-9D31-3BB8B6FBF5CE}">
      <dgm:prSet/>
      <dgm:spPr/>
      <dgm:t>
        <a:bodyPr/>
        <a:lstStyle/>
        <a:p>
          <a:endParaRPr lang="en-NZ"/>
        </a:p>
      </dgm:t>
    </dgm:pt>
    <dgm:pt modelId="{80F641B4-F942-4DDD-9675-2EA211551B7D}" type="sibTrans" cxnId="{36FC837B-491A-4930-9D31-3BB8B6FBF5CE}">
      <dgm:prSet/>
      <dgm:spPr/>
      <dgm:t>
        <a:bodyPr/>
        <a:lstStyle/>
        <a:p>
          <a:endParaRPr lang="en-NZ"/>
        </a:p>
      </dgm:t>
    </dgm:pt>
    <dgm:pt modelId="{AE95976E-41A7-4A33-838C-D30920A7C1D0}">
      <dgm:prSet/>
      <dgm:spPr/>
      <dgm:t>
        <a:bodyPr/>
        <a:lstStyle/>
        <a:p>
          <a:r>
            <a:rPr lang="en-NZ" i="1">
              <a:latin typeface="Arial" panose="020B0604020202020204" pitchFamily="34" charset="0"/>
              <a:cs typeface="Arial" panose="020B0604020202020204" pitchFamily="34" charset="0"/>
            </a:rPr>
            <a:t>It’s also simple – what do you and your children need to thrive? </a:t>
          </a:r>
        </a:p>
        <a:p>
          <a:r>
            <a:rPr lang="en-NZ" i="1">
              <a:latin typeface="Arial" panose="020B0604020202020204" pitchFamily="34" charset="0"/>
              <a:cs typeface="Arial" panose="020B0604020202020204" pitchFamily="34" charset="0"/>
            </a:rPr>
            <a:t>How  can everyone have that?</a:t>
          </a:r>
        </a:p>
      </dgm:t>
    </dgm:pt>
    <dgm:pt modelId="{15A4A585-EAC5-4684-89F7-6C6862156C2D}" type="parTrans" cxnId="{E473F5CF-7EF5-4434-AA5E-93C08E861B25}">
      <dgm:prSet/>
      <dgm:spPr/>
      <dgm:t>
        <a:bodyPr/>
        <a:lstStyle/>
        <a:p>
          <a:endParaRPr lang="en-NZ"/>
        </a:p>
      </dgm:t>
    </dgm:pt>
    <dgm:pt modelId="{8A6AA666-0416-40FD-B0CA-1EB75B708684}" type="sibTrans" cxnId="{E473F5CF-7EF5-4434-AA5E-93C08E861B25}">
      <dgm:prSet/>
      <dgm:spPr/>
      <dgm:t>
        <a:bodyPr/>
        <a:lstStyle/>
        <a:p>
          <a:endParaRPr lang="en-NZ"/>
        </a:p>
      </dgm:t>
    </dgm:pt>
    <dgm:pt modelId="{CA4CC51F-43E1-4CE2-A085-D85B87597C2E}" type="pres">
      <dgm:prSet presAssocID="{CDB22022-35FD-4C0B-8418-3845B262B579}" presName="vert0" presStyleCnt="0">
        <dgm:presLayoutVars>
          <dgm:dir/>
          <dgm:animOne val="branch"/>
          <dgm:animLvl val="lvl"/>
        </dgm:presLayoutVars>
      </dgm:prSet>
      <dgm:spPr/>
    </dgm:pt>
    <dgm:pt modelId="{2BEF831A-F184-435C-9F4E-F5C568096C5D}" type="pres">
      <dgm:prSet presAssocID="{27193301-8C98-492E-8334-E0F81BC6DF73}" presName="thickLine" presStyleLbl="alignNode1" presStyleIdx="0" presStyleCnt="2"/>
      <dgm:spPr/>
    </dgm:pt>
    <dgm:pt modelId="{1A69660A-3462-4F72-8D16-77350D3F765E}" type="pres">
      <dgm:prSet presAssocID="{27193301-8C98-492E-8334-E0F81BC6DF73}" presName="horz1" presStyleCnt="0"/>
      <dgm:spPr/>
    </dgm:pt>
    <dgm:pt modelId="{30FEE66C-AC1B-4D8B-B9EC-B3490BDBDA82}" type="pres">
      <dgm:prSet presAssocID="{27193301-8C98-492E-8334-E0F81BC6DF73}" presName="tx1" presStyleLbl="revTx" presStyleIdx="0" presStyleCnt="2"/>
      <dgm:spPr/>
    </dgm:pt>
    <dgm:pt modelId="{92395AC4-6E9A-4EBB-B71B-5C7A06F9EA00}" type="pres">
      <dgm:prSet presAssocID="{27193301-8C98-492E-8334-E0F81BC6DF73}" presName="vert1" presStyleCnt="0"/>
      <dgm:spPr/>
    </dgm:pt>
    <dgm:pt modelId="{7C0B966E-69BA-4AD9-9EF4-D162236AC5AF}" type="pres">
      <dgm:prSet presAssocID="{AE95976E-41A7-4A33-838C-D30920A7C1D0}" presName="thickLine" presStyleLbl="alignNode1" presStyleIdx="1" presStyleCnt="2"/>
      <dgm:spPr/>
    </dgm:pt>
    <dgm:pt modelId="{EA772452-B6C1-4413-B692-AD921EE2DEAE}" type="pres">
      <dgm:prSet presAssocID="{AE95976E-41A7-4A33-838C-D30920A7C1D0}" presName="horz1" presStyleCnt="0"/>
      <dgm:spPr/>
    </dgm:pt>
    <dgm:pt modelId="{8F978F26-3164-4034-BB84-72491E97C5C3}" type="pres">
      <dgm:prSet presAssocID="{AE95976E-41A7-4A33-838C-D30920A7C1D0}" presName="tx1" presStyleLbl="revTx" presStyleIdx="1" presStyleCnt="2"/>
      <dgm:spPr/>
    </dgm:pt>
    <dgm:pt modelId="{E9532451-2924-4594-B89B-AE1C85EC9562}" type="pres">
      <dgm:prSet presAssocID="{AE95976E-41A7-4A33-838C-D30920A7C1D0}" presName="vert1" presStyleCnt="0"/>
      <dgm:spPr/>
    </dgm:pt>
  </dgm:ptLst>
  <dgm:cxnLst>
    <dgm:cxn modelId="{5386410E-FAA3-4478-BD28-BDDFCF87162F}" type="presOf" srcId="{27193301-8C98-492E-8334-E0F81BC6DF73}" destId="{30FEE66C-AC1B-4D8B-B9EC-B3490BDBDA82}" srcOrd="0" destOrd="0" presId="urn:microsoft.com/office/officeart/2008/layout/LinedList"/>
    <dgm:cxn modelId="{9AA7E01D-8E2E-4F59-B008-2C281998187A}" type="presOf" srcId="{AE95976E-41A7-4A33-838C-D30920A7C1D0}" destId="{8F978F26-3164-4034-BB84-72491E97C5C3}" srcOrd="0" destOrd="0" presId="urn:microsoft.com/office/officeart/2008/layout/LinedList"/>
    <dgm:cxn modelId="{AABC9A3A-65F5-403C-A591-AC5E436FF9BF}" type="presOf" srcId="{CDB22022-35FD-4C0B-8418-3845B262B579}" destId="{CA4CC51F-43E1-4CE2-A085-D85B87597C2E}" srcOrd="0" destOrd="0" presId="urn:microsoft.com/office/officeart/2008/layout/LinedList"/>
    <dgm:cxn modelId="{36FC837B-491A-4930-9D31-3BB8B6FBF5CE}" srcId="{CDB22022-35FD-4C0B-8418-3845B262B579}" destId="{27193301-8C98-492E-8334-E0F81BC6DF73}" srcOrd="0" destOrd="0" parTransId="{9B92AD9B-DD86-44AB-9B90-42DF3979DB9E}" sibTransId="{80F641B4-F942-4DDD-9675-2EA211551B7D}"/>
    <dgm:cxn modelId="{E473F5CF-7EF5-4434-AA5E-93C08E861B25}" srcId="{CDB22022-35FD-4C0B-8418-3845B262B579}" destId="{AE95976E-41A7-4A33-838C-D30920A7C1D0}" srcOrd="1" destOrd="0" parTransId="{15A4A585-EAC5-4684-89F7-6C6862156C2D}" sibTransId="{8A6AA666-0416-40FD-B0CA-1EB75B708684}"/>
    <dgm:cxn modelId="{4C453BB6-D84A-453E-8138-D3B340873560}" type="presParOf" srcId="{CA4CC51F-43E1-4CE2-A085-D85B87597C2E}" destId="{2BEF831A-F184-435C-9F4E-F5C568096C5D}" srcOrd="0" destOrd="0" presId="urn:microsoft.com/office/officeart/2008/layout/LinedList"/>
    <dgm:cxn modelId="{FEC14C0B-93CA-4F58-BB45-1B37B82EC102}" type="presParOf" srcId="{CA4CC51F-43E1-4CE2-A085-D85B87597C2E}" destId="{1A69660A-3462-4F72-8D16-77350D3F765E}" srcOrd="1" destOrd="0" presId="urn:microsoft.com/office/officeart/2008/layout/LinedList"/>
    <dgm:cxn modelId="{DCFE53DA-4671-4E0D-8A47-6C75C174F026}" type="presParOf" srcId="{1A69660A-3462-4F72-8D16-77350D3F765E}" destId="{30FEE66C-AC1B-4D8B-B9EC-B3490BDBDA82}" srcOrd="0" destOrd="0" presId="urn:microsoft.com/office/officeart/2008/layout/LinedList"/>
    <dgm:cxn modelId="{2A71F324-BAC2-413C-A11D-18F6EF83441F}" type="presParOf" srcId="{1A69660A-3462-4F72-8D16-77350D3F765E}" destId="{92395AC4-6E9A-4EBB-B71B-5C7A06F9EA00}" srcOrd="1" destOrd="0" presId="urn:microsoft.com/office/officeart/2008/layout/LinedList"/>
    <dgm:cxn modelId="{1B80B06F-9811-4635-BB3E-338080A3D7E1}" type="presParOf" srcId="{CA4CC51F-43E1-4CE2-A085-D85B87597C2E}" destId="{7C0B966E-69BA-4AD9-9EF4-D162236AC5AF}" srcOrd="2" destOrd="0" presId="urn:microsoft.com/office/officeart/2008/layout/LinedList"/>
    <dgm:cxn modelId="{FBA48F13-8BBE-4133-9F2E-565704DE1C0E}" type="presParOf" srcId="{CA4CC51F-43E1-4CE2-A085-D85B87597C2E}" destId="{EA772452-B6C1-4413-B692-AD921EE2DEAE}" srcOrd="3" destOrd="0" presId="urn:microsoft.com/office/officeart/2008/layout/LinedList"/>
    <dgm:cxn modelId="{44E868B8-0910-4EA1-9412-53AF9F804DF9}" type="presParOf" srcId="{EA772452-B6C1-4413-B692-AD921EE2DEAE}" destId="{8F978F26-3164-4034-BB84-72491E97C5C3}" srcOrd="0" destOrd="0" presId="urn:microsoft.com/office/officeart/2008/layout/LinedList"/>
    <dgm:cxn modelId="{37F15CC4-D3A5-4F46-94F7-D63838C7DC79}" type="presParOf" srcId="{EA772452-B6C1-4413-B692-AD921EE2DEAE}" destId="{E9532451-2924-4594-B89B-AE1C85EC9562}"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DB22022-35FD-4C0B-8418-3845B262B579}"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27193301-8C98-492E-8334-E0F81BC6DF73}">
      <dgm:prSet custT="1"/>
      <dgm:spPr/>
      <dgm:t>
        <a:bodyPr/>
        <a:lstStyle/>
        <a:p>
          <a:r>
            <a:rPr lang="en-US" sz="2400" i="1" dirty="0">
              <a:latin typeface="Arial" panose="020B0604020202020204" pitchFamily="34" charset="0"/>
              <a:cs typeface="Arial" panose="020B0604020202020204" pitchFamily="34" charset="0"/>
            </a:rPr>
            <a:t>Systems and services, currently measured by individual outputs, must work together to meet the needs, and with sustained leadership, to get staff trained and supported to work well across sectors and diverse communities</a:t>
          </a:r>
          <a:endParaRPr lang="en-US" sz="2400" dirty="0">
            <a:latin typeface="Arial" panose="020B0604020202020204" pitchFamily="34" charset="0"/>
            <a:cs typeface="Arial" panose="020B0604020202020204" pitchFamily="34" charset="0"/>
          </a:endParaRPr>
        </a:p>
      </dgm:t>
    </dgm:pt>
    <dgm:pt modelId="{9B92AD9B-DD86-44AB-9B90-42DF3979DB9E}" type="parTrans" cxnId="{36FC837B-491A-4930-9D31-3BB8B6FBF5CE}">
      <dgm:prSet/>
      <dgm:spPr/>
      <dgm:t>
        <a:bodyPr/>
        <a:lstStyle/>
        <a:p>
          <a:endParaRPr lang="en-NZ"/>
        </a:p>
      </dgm:t>
    </dgm:pt>
    <dgm:pt modelId="{80F641B4-F942-4DDD-9675-2EA211551B7D}" type="sibTrans" cxnId="{36FC837B-491A-4930-9D31-3BB8B6FBF5CE}">
      <dgm:prSet/>
      <dgm:spPr/>
      <dgm:t>
        <a:bodyPr/>
        <a:lstStyle/>
        <a:p>
          <a:endParaRPr lang="en-NZ"/>
        </a:p>
      </dgm:t>
    </dgm:pt>
    <dgm:pt modelId="{C3A086A4-371D-49FC-ADDC-7AAC7326C66B}">
      <dgm:prSet custT="1"/>
      <dgm:spPr/>
      <dgm:t>
        <a:bodyPr/>
        <a:lstStyle/>
        <a:p>
          <a:r>
            <a:rPr lang="en-NZ" sz="2400" dirty="0">
              <a:latin typeface="Arial" panose="020B0604020202020204" pitchFamily="34" charset="0"/>
              <a:cs typeface="Arial" panose="020B0604020202020204" pitchFamily="34" charset="0"/>
            </a:rPr>
            <a:t>But it’s also about reflecting on our beliefs about relationships, and who is responsible for </a:t>
          </a:r>
          <a:r>
            <a:rPr lang="en-NZ" sz="2400" dirty="0" err="1">
              <a:latin typeface="Arial" panose="020B0604020202020204" pitchFamily="34" charset="0"/>
              <a:cs typeface="Arial" panose="020B0604020202020204" pitchFamily="34" charset="0"/>
            </a:rPr>
            <a:t>whānau</a:t>
          </a:r>
          <a:r>
            <a:rPr lang="en-NZ" sz="2400" dirty="0">
              <a:latin typeface="Arial" panose="020B0604020202020204" pitchFamily="34" charset="0"/>
              <a:cs typeface="Arial" panose="020B0604020202020204" pitchFamily="34" charset="0"/>
            </a:rPr>
            <a:t>/family wellbeing in our communities, and how public and private resources should be applied</a:t>
          </a: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dgm:t>
    </dgm:pt>
    <dgm:pt modelId="{481EDB66-1DFE-4CA6-A5E5-4B7C642F4C07}" type="parTrans" cxnId="{B493A98E-3BE5-402C-83D8-06EF65368465}">
      <dgm:prSet/>
      <dgm:spPr/>
      <dgm:t>
        <a:bodyPr/>
        <a:lstStyle/>
        <a:p>
          <a:endParaRPr lang="en-NZ"/>
        </a:p>
      </dgm:t>
    </dgm:pt>
    <dgm:pt modelId="{4846354A-5E71-4764-AD0C-4CB7D74DCFDB}" type="sibTrans" cxnId="{B493A98E-3BE5-402C-83D8-06EF65368465}">
      <dgm:prSet/>
      <dgm:spPr/>
      <dgm:t>
        <a:bodyPr/>
        <a:lstStyle/>
        <a:p>
          <a:endParaRPr lang="en-NZ"/>
        </a:p>
      </dgm:t>
    </dgm:pt>
    <dgm:pt modelId="{E0ED2D1C-CB84-4AE6-A058-3EFAFFA578E2}" type="pres">
      <dgm:prSet presAssocID="{CDB22022-35FD-4C0B-8418-3845B262B579}" presName="vert0" presStyleCnt="0">
        <dgm:presLayoutVars>
          <dgm:dir/>
          <dgm:animOne val="branch"/>
          <dgm:animLvl val="lvl"/>
        </dgm:presLayoutVars>
      </dgm:prSet>
      <dgm:spPr/>
    </dgm:pt>
    <dgm:pt modelId="{4638A8CA-AA40-49BD-A9B2-10855FF411CA}" type="pres">
      <dgm:prSet presAssocID="{27193301-8C98-492E-8334-E0F81BC6DF73}" presName="thickLine" presStyleLbl="alignNode1" presStyleIdx="0" presStyleCnt="2"/>
      <dgm:spPr/>
    </dgm:pt>
    <dgm:pt modelId="{C4571797-EFB3-4A0F-AD90-335EC370751D}" type="pres">
      <dgm:prSet presAssocID="{27193301-8C98-492E-8334-E0F81BC6DF73}" presName="horz1" presStyleCnt="0"/>
      <dgm:spPr/>
    </dgm:pt>
    <dgm:pt modelId="{B2438834-75FE-4AA4-A4E7-7967E3D9E446}" type="pres">
      <dgm:prSet presAssocID="{27193301-8C98-492E-8334-E0F81BC6DF73}" presName="tx1" presStyleLbl="revTx" presStyleIdx="0" presStyleCnt="2" custScaleY="600586"/>
      <dgm:spPr/>
    </dgm:pt>
    <dgm:pt modelId="{295C6CCA-5291-4A24-911C-A0C12E831827}" type="pres">
      <dgm:prSet presAssocID="{27193301-8C98-492E-8334-E0F81BC6DF73}" presName="vert1" presStyleCnt="0"/>
      <dgm:spPr/>
    </dgm:pt>
    <dgm:pt modelId="{DB5E0FBD-CDFD-42CD-B91C-A706C19BC8C6}" type="pres">
      <dgm:prSet presAssocID="{C3A086A4-371D-49FC-ADDC-7AAC7326C66B}" presName="thickLine" presStyleLbl="alignNode1" presStyleIdx="1" presStyleCnt="2"/>
      <dgm:spPr/>
    </dgm:pt>
    <dgm:pt modelId="{01C5FCE4-18AF-4172-B580-A124AEEA1FDC}" type="pres">
      <dgm:prSet presAssocID="{C3A086A4-371D-49FC-ADDC-7AAC7326C66B}" presName="horz1" presStyleCnt="0"/>
      <dgm:spPr/>
    </dgm:pt>
    <dgm:pt modelId="{DC122568-4D28-4C18-A68E-B7F7BE106C5E}" type="pres">
      <dgm:prSet presAssocID="{C3A086A4-371D-49FC-ADDC-7AAC7326C66B}" presName="tx1" presStyleLbl="revTx" presStyleIdx="1" presStyleCnt="2"/>
      <dgm:spPr/>
    </dgm:pt>
    <dgm:pt modelId="{C301FE6D-881E-4CD9-A89A-D63D82507793}" type="pres">
      <dgm:prSet presAssocID="{C3A086A4-371D-49FC-ADDC-7AAC7326C66B}" presName="vert1" presStyleCnt="0"/>
      <dgm:spPr/>
    </dgm:pt>
  </dgm:ptLst>
  <dgm:cxnLst>
    <dgm:cxn modelId="{9DDD6605-26C6-47A6-A8C2-3812ED7DBC09}" type="presOf" srcId="{CDB22022-35FD-4C0B-8418-3845B262B579}" destId="{E0ED2D1C-CB84-4AE6-A058-3EFAFFA578E2}" srcOrd="0" destOrd="0" presId="urn:microsoft.com/office/officeart/2008/layout/LinedList"/>
    <dgm:cxn modelId="{36FC837B-491A-4930-9D31-3BB8B6FBF5CE}" srcId="{CDB22022-35FD-4C0B-8418-3845B262B579}" destId="{27193301-8C98-492E-8334-E0F81BC6DF73}" srcOrd="0" destOrd="0" parTransId="{9B92AD9B-DD86-44AB-9B90-42DF3979DB9E}" sibTransId="{80F641B4-F942-4DDD-9675-2EA211551B7D}"/>
    <dgm:cxn modelId="{B493A98E-3BE5-402C-83D8-06EF65368465}" srcId="{CDB22022-35FD-4C0B-8418-3845B262B579}" destId="{C3A086A4-371D-49FC-ADDC-7AAC7326C66B}" srcOrd="1" destOrd="0" parTransId="{481EDB66-1DFE-4CA6-A5E5-4B7C642F4C07}" sibTransId="{4846354A-5E71-4764-AD0C-4CB7D74DCFDB}"/>
    <dgm:cxn modelId="{501795AF-403C-4758-9252-E8669F37EEC9}" type="presOf" srcId="{C3A086A4-371D-49FC-ADDC-7AAC7326C66B}" destId="{DC122568-4D28-4C18-A68E-B7F7BE106C5E}" srcOrd="0" destOrd="0" presId="urn:microsoft.com/office/officeart/2008/layout/LinedList"/>
    <dgm:cxn modelId="{ABD6D9E0-F5D3-4751-B8D3-B09242BC3021}" type="presOf" srcId="{27193301-8C98-492E-8334-E0F81BC6DF73}" destId="{B2438834-75FE-4AA4-A4E7-7967E3D9E446}" srcOrd="0" destOrd="0" presId="urn:microsoft.com/office/officeart/2008/layout/LinedList"/>
    <dgm:cxn modelId="{E2A26BA3-ECD8-4EAB-88E9-C273C119A024}" type="presParOf" srcId="{E0ED2D1C-CB84-4AE6-A058-3EFAFFA578E2}" destId="{4638A8CA-AA40-49BD-A9B2-10855FF411CA}" srcOrd="0" destOrd="0" presId="urn:microsoft.com/office/officeart/2008/layout/LinedList"/>
    <dgm:cxn modelId="{9B949166-2B62-4DD1-ACFA-F3C1BE2CEEA7}" type="presParOf" srcId="{E0ED2D1C-CB84-4AE6-A058-3EFAFFA578E2}" destId="{C4571797-EFB3-4A0F-AD90-335EC370751D}" srcOrd="1" destOrd="0" presId="urn:microsoft.com/office/officeart/2008/layout/LinedList"/>
    <dgm:cxn modelId="{76486935-F6BA-4850-94CF-8F5EE7A1C637}" type="presParOf" srcId="{C4571797-EFB3-4A0F-AD90-335EC370751D}" destId="{B2438834-75FE-4AA4-A4E7-7967E3D9E446}" srcOrd="0" destOrd="0" presId="urn:microsoft.com/office/officeart/2008/layout/LinedList"/>
    <dgm:cxn modelId="{5F4F5703-42BB-48FD-B288-4B59FA1DA94C}" type="presParOf" srcId="{C4571797-EFB3-4A0F-AD90-335EC370751D}" destId="{295C6CCA-5291-4A24-911C-A0C12E831827}" srcOrd="1" destOrd="0" presId="urn:microsoft.com/office/officeart/2008/layout/LinedList"/>
    <dgm:cxn modelId="{B021B8D7-EE1F-4024-999B-8CA77DDC718E}" type="presParOf" srcId="{E0ED2D1C-CB84-4AE6-A058-3EFAFFA578E2}" destId="{DB5E0FBD-CDFD-42CD-B91C-A706C19BC8C6}" srcOrd="2" destOrd="0" presId="urn:microsoft.com/office/officeart/2008/layout/LinedList"/>
    <dgm:cxn modelId="{408E4CE6-4871-4C25-900F-09FA4C8D6DD0}" type="presParOf" srcId="{E0ED2D1C-CB84-4AE6-A058-3EFAFFA578E2}" destId="{01C5FCE4-18AF-4172-B580-A124AEEA1FDC}" srcOrd="3" destOrd="0" presId="urn:microsoft.com/office/officeart/2008/layout/LinedList"/>
    <dgm:cxn modelId="{FE5F2058-668A-4758-ABE2-8016E72A884C}" type="presParOf" srcId="{01C5FCE4-18AF-4172-B580-A124AEEA1FDC}" destId="{DC122568-4D28-4C18-A68E-B7F7BE106C5E}" srcOrd="0" destOrd="0" presId="urn:microsoft.com/office/officeart/2008/layout/LinedList"/>
    <dgm:cxn modelId="{F9ECAB07-4851-4AC4-B433-0E56CCF0329F}" type="presParOf" srcId="{01C5FCE4-18AF-4172-B580-A124AEEA1FDC}" destId="{C301FE6D-881E-4CD9-A89A-D63D8250779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B10A3EC-32E1-411A-AE63-AFD6E5477F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CBCCDE9-78AF-4841-978E-CF3B8BEB147A}">
      <dgm:prSet/>
      <dgm:spPr/>
      <dgm:t>
        <a:bodyPr/>
        <a:lstStyle/>
        <a:p>
          <a:r>
            <a:rPr lang="en-NZ" dirty="0">
              <a:solidFill>
                <a:schemeClr val="bg1"/>
              </a:solidFill>
              <a:latin typeface="Arial" panose="020B0604020202020204" pitchFamily="34" charset="0"/>
              <a:cs typeface="Arial" panose="020B0604020202020204" pitchFamily="34" charset="0"/>
            </a:rPr>
            <a:t>This report is about young children. Those under the age of 14. </a:t>
          </a:r>
          <a:endParaRPr lang="en-US" dirty="0">
            <a:solidFill>
              <a:schemeClr val="bg1"/>
            </a:solidFill>
            <a:latin typeface="Arial" panose="020B0604020202020204" pitchFamily="34" charset="0"/>
            <a:cs typeface="Arial" panose="020B0604020202020204" pitchFamily="34" charset="0"/>
          </a:endParaRPr>
        </a:p>
      </dgm:t>
    </dgm:pt>
    <dgm:pt modelId="{28239F8A-7AA7-426F-AD9E-42ABC2AB6412}" type="parTrans" cxnId="{5A1F5D9F-B7E7-43EC-AD1B-9F02DCA83D31}">
      <dgm:prSet/>
      <dgm:spPr/>
      <dgm:t>
        <a:bodyPr/>
        <a:lstStyle/>
        <a:p>
          <a:endParaRPr lang="en-US"/>
        </a:p>
      </dgm:t>
    </dgm:pt>
    <dgm:pt modelId="{B86224C9-C561-479E-80AA-18A444EC8135}" type="sibTrans" cxnId="{5A1F5D9F-B7E7-43EC-AD1B-9F02DCA83D31}">
      <dgm:prSet/>
      <dgm:spPr/>
      <dgm:t>
        <a:bodyPr/>
        <a:lstStyle/>
        <a:p>
          <a:endParaRPr lang="en-US"/>
        </a:p>
      </dgm:t>
    </dgm:pt>
    <dgm:pt modelId="{A03D198C-04AD-40EA-B9CC-283162B65CAB}">
      <dgm:prSet/>
      <dgm:spPr/>
      <dgm:t>
        <a:bodyPr/>
        <a:lstStyle/>
        <a:p>
          <a:r>
            <a:rPr lang="en-NZ" dirty="0">
              <a:solidFill>
                <a:schemeClr val="bg1"/>
              </a:solidFill>
              <a:latin typeface="Arial" panose="020B0604020202020204" pitchFamily="34" charset="0"/>
              <a:cs typeface="Arial" panose="020B0604020202020204" pitchFamily="34" charset="0"/>
            </a:rPr>
            <a:t>With fewer than 200 children each year, this is a solvable problem. (And if we get better at responding to those children and their families, we can be more confident about helping others who are heading the same way but are not yet there.) </a:t>
          </a:r>
          <a:endParaRPr lang="en-US" dirty="0">
            <a:solidFill>
              <a:schemeClr val="bg1"/>
            </a:solidFill>
            <a:latin typeface="Arial" panose="020B0604020202020204" pitchFamily="34" charset="0"/>
            <a:cs typeface="Arial" panose="020B0604020202020204" pitchFamily="34" charset="0"/>
          </a:endParaRPr>
        </a:p>
      </dgm:t>
    </dgm:pt>
    <dgm:pt modelId="{8EC504B9-C913-4405-A238-6C8EA7C406BA}" type="parTrans" cxnId="{AC559A6A-94A8-46DC-BF08-F1FE3C2204CC}">
      <dgm:prSet/>
      <dgm:spPr/>
      <dgm:t>
        <a:bodyPr/>
        <a:lstStyle/>
        <a:p>
          <a:endParaRPr lang="en-US"/>
        </a:p>
      </dgm:t>
    </dgm:pt>
    <dgm:pt modelId="{5DE412D9-81A8-47BB-BDEA-08FB2CCCCE1B}" type="sibTrans" cxnId="{AC559A6A-94A8-46DC-BF08-F1FE3C2204CC}">
      <dgm:prSet/>
      <dgm:spPr/>
      <dgm:t>
        <a:bodyPr/>
        <a:lstStyle/>
        <a:p>
          <a:endParaRPr lang="en-US"/>
        </a:p>
      </dgm:t>
    </dgm:pt>
    <dgm:pt modelId="{D789DF27-4729-47EF-BBF7-B864D907C652}">
      <dgm:prSet/>
      <dgm:spPr/>
      <dgm:t>
        <a:bodyPr/>
        <a:lstStyle/>
        <a:p>
          <a:r>
            <a:rPr lang="en-NZ" dirty="0">
              <a:solidFill>
                <a:schemeClr val="bg1"/>
              </a:solidFill>
              <a:latin typeface="Arial" panose="020B0604020202020204" pitchFamily="34" charset="0"/>
              <a:cs typeface="Arial" panose="020B0604020202020204" pitchFamily="34" charset="0"/>
            </a:rPr>
            <a:t>If there was ever a case for early intervention, then this report tells us why. Trouble for almost all these children started while they were infants, or well before they were 5 years old. </a:t>
          </a:r>
          <a:endParaRPr lang="en-US" dirty="0">
            <a:solidFill>
              <a:schemeClr val="bg1"/>
            </a:solidFill>
            <a:latin typeface="Arial" panose="020B0604020202020204" pitchFamily="34" charset="0"/>
            <a:cs typeface="Arial" panose="020B0604020202020204" pitchFamily="34" charset="0"/>
          </a:endParaRPr>
        </a:p>
      </dgm:t>
    </dgm:pt>
    <dgm:pt modelId="{E5184A39-EF2C-43E0-8A0F-92BAC50E1C64}" type="parTrans" cxnId="{6002D3A2-E3E9-4812-B195-E66F06704A16}">
      <dgm:prSet/>
      <dgm:spPr/>
      <dgm:t>
        <a:bodyPr/>
        <a:lstStyle/>
        <a:p>
          <a:endParaRPr lang="en-US"/>
        </a:p>
      </dgm:t>
    </dgm:pt>
    <dgm:pt modelId="{8936AEB0-2E7E-4E8B-B342-A6BF43567D64}" type="sibTrans" cxnId="{6002D3A2-E3E9-4812-B195-E66F06704A16}">
      <dgm:prSet/>
      <dgm:spPr/>
      <dgm:t>
        <a:bodyPr/>
        <a:lstStyle/>
        <a:p>
          <a:endParaRPr lang="en-US"/>
        </a:p>
      </dgm:t>
    </dgm:pt>
    <dgm:pt modelId="{F9CD744E-365D-416E-A546-3B94C2AA34E4}" type="pres">
      <dgm:prSet presAssocID="{5B10A3EC-32E1-411A-AE63-AFD6E5477F04}" presName="linear" presStyleCnt="0">
        <dgm:presLayoutVars>
          <dgm:animLvl val="lvl"/>
          <dgm:resizeHandles val="exact"/>
        </dgm:presLayoutVars>
      </dgm:prSet>
      <dgm:spPr/>
    </dgm:pt>
    <dgm:pt modelId="{ED642E2C-8916-4788-907E-05D46FA26D5C}" type="pres">
      <dgm:prSet presAssocID="{5CBCCDE9-78AF-4841-978E-CF3B8BEB147A}" presName="parentText" presStyleLbl="node1" presStyleIdx="0" presStyleCnt="3">
        <dgm:presLayoutVars>
          <dgm:chMax val="0"/>
          <dgm:bulletEnabled val="1"/>
        </dgm:presLayoutVars>
      </dgm:prSet>
      <dgm:spPr/>
    </dgm:pt>
    <dgm:pt modelId="{DDC5E17F-C88A-4CF5-A8A1-035EF08C4155}" type="pres">
      <dgm:prSet presAssocID="{B86224C9-C561-479E-80AA-18A444EC8135}" presName="spacer" presStyleCnt="0"/>
      <dgm:spPr/>
    </dgm:pt>
    <dgm:pt modelId="{F68F9C4F-31C6-4CCE-823B-D4A196B9F521}" type="pres">
      <dgm:prSet presAssocID="{A03D198C-04AD-40EA-B9CC-283162B65CAB}" presName="parentText" presStyleLbl="node1" presStyleIdx="1" presStyleCnt="3">
        <dgm:presLayoutVars>
          <dgm:chMax val="0"/>
          <dgm:bulletEnabled val="1"/>
        </dgm:presLayoutVars>
      </dgm:prSet>
      <dgm:spPr/>
    </dgm:pt>
    <dgm:pt modelId="{5F148650-63C9-48B6-ABEF-D18A1237FAA0}" type="pres">
      <dgm:prSet presAssocID="{5DE412D9-81A8-47BB-BDEA-08FB2CCCCE1B}" presName="spacer" presStyleCnt="0"/>
      <dgm:spPr/>
    </dgm:pt>
    <dgm:pt modelId="{EB5C788F-EF27-429C-B2C4-B6E4C028E774}" type="pres">
      <dgm:prSet presAssocID="{D789DF27-4729-47EF-BBF7-B864D907C652}" presName="parentText" presStyleLbl="node1" presStyleIdx="2" presStyleCnt="3">
        <dgm:presLayoutVars>
          <dgm:chMax val="0"/>
          <dgm:bulletEnabled val="1"/>
        </dgm:presLayoutVars>
      </dgm:prSet>
      <dgm:spPr/>
    </dgm:pt>
  </dgm:ptLst>
  <dgm:cxnLst>
    <dgm:cxn modelId="{8B31032A-90E7-452F-9F2A-FDAF17018CCC}" type="presOf" srcId="{A03D198C-04AD-40EA-B9CC-283162B65CAB}" destId="{F68F9C4F-31C6-4CCE-823B-D4A196B9F521}" srcOrd="0" destOrd="0" presId="urn:microsoft.com/office/officeart/2005/8/layout/vList2"/>
    <dgm:cxn modelId="{AC559A6A-94A8-46DC-BF08-F1FE3C2204CC}" srcId="{5B10A3EC-32E1-411A-AE63-AFD6E5477F04}" destId="{A03D198C-04AD-40EA-B9CC-283162B65CAB}" srcOrd="1" destOrd="0" parTransId="{8EC504B9-C913-4405-A238-6C8EA7C406BA}" sibTransId="{5DE412D9-81A8-47BB-BDEA-08FB2CCCCE1B}"/>
    <dgm:cxn modelId="{00E6168D-7B8F-44A5-84A2-6E205416E054}" type="presOf" srcId="{D789DF27-4729-47EF-BBF7-B864D907C652}" destId="{EB5C788F-EF27-429C-B2C4-B6E4C028E774}" srcOrd="0" destOrd="0" presId="urn:microsoft.com/office/officeart/2005/8/layout/vList2"/>
    <dgm:cxn modelId="{4860EC91-485D-48FE-BBF0-0D07EE418E2B}" type="presOf" srcId="{5CBCCDE9-78AF-4841-978E-CF3B8BEB147A}" destId="{ED642E2C-8916-4788-907E-05D46FA26D5C}" srcOrd="0" destOrd="0" presId="urn:microsoft.com/office/officeart/2005/8/layout/vList2"/>
    <dgm:cxn modelId="{5A1F5D9F-B7E7-43EC-AD1B-9F02DCA83D31}" srcId="{5B10A3EC-32E1-411A-AE63-AFD6E5477F04}" destId="{5CBCCDE9-78AF-4841-978E-CF3B8BEB147A}" srcOrd="0" destOrd="0" parTransId="{28239F8A-7AA7-426F-AD9E-42ABC2AB6412}" sibTransId="{B86224C9-C561-479E-80AA-18A444EC8135}"/>
    <dgm:cxn modelId="{6002D3A2-E3E9-4812-B195-E66F06704A16}" srcId="{5B10A3EC-32E1-411A-AE63-AFD6E5477F04}" destId="{D789DF27-4729-47EF-BBF7-B864D907C652}" srcOrd="2" destOrd="0" parTransId="{E5184A39-EF2C-43E0-8A0F-92BAC50E1C64}" sibTransId="{8936AEB0-2E7E-4E8B-B342-A6BF43567D64}"/>
    <dgm:cxn modelId="{D859A3C0-2A95-428B-9C4F-2A3E8A85DFCC}" type="presOf" srcId="{5B10A3EC-32E1-411A-AE63-AFD6E5477F04}" destId="{F9CD744E-365D-416E-A546-3B94C2AA34E4}" srcOrd="0" destOrd="0" presId="urn:microsoft.com/office/officeart/2005/8/layout/vList2"/>
    <dgm:cxn modelId="{84A1273F-EA99-48F2-B08F-6A19E0CA5857}" type="presParOf" srcId="{F9CD744E-365D-416E-A546-3B94C2AA34E4}" destId="{ED642E2C-8916-4788-907E-05D46FA26D5C}" srcOrd="0" destOrd="0" presId="urn:microsoft.com/office/officeart/2005/8/layout/vList2"/>
    <dgm:cxn modelId="{4983D396-76CB-4B18-81DA-DB6C4361F34B}" type="presParOf" srcId="{F9CD744E-365D-416E-A546-3B94C2AA34E4}" destId="{DDC5E17F-C88A-4CF5-A8A1-035EF08C4155}" srcOrd="1" destOrd="0" presId="urn:microsoft.com/office/officeart/2005/8/layout/vList2"/>
    <dgm:cxn modelId="{BD28C2A1-B106-480D-8749-3A57D6935335}" type="presParOf" srcId="{F9CD744E-365D-416E-A546-3B94C2AA34E4}" destId="{F68F9C4F-31C6-4CCE-823B-D4A196B9F521}" srcOrd="2" destOrd="0" presId="urn:microsoft.com/office/officeart/2005/8/layout/vList2"/>
    <dgm:cxn modelId="{05A47940-63EA-42CF-AD24-5CDB7FBB5FEC}" type="presParOf" srcId="{F9CD744E-365D-416E-A546-3B94C2AA34E4}" destId="{5F148650-63C9-48B6-ABEF-D18A1237FAA0}" srcOrd="3" destOrd="0" presId="urn:microsoft.com/office/officeart/2005/8/layout/vList2"/>
    <dgm:cxn modelId="{2AFDDEE2-639F-4E78-A685-F695FC086E97}" type="presParOf" srcId="{F9CD744E-365D-416E-A546-3B94C2AA34E4}" destId="{EB5C788F-EF27-429C-B2C4-B6E4C028E77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048CD12-148C-4036-B5A9-75CE8A3839C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D2FD2E4-3AB9-43D8-B014-AB72B7A8545C}">
      <dgm:prSet/>
      <dgm:spPr/>
      <dgm:t>
        <a:bodyPr/>
        <a:lstStyle/>
        <a:p>
          <a:r>
            <a:rPr lang="en-NZ" dirty="0">
              <a:solidFill>
                <a:schemeClr val="bg1"/>
              </a:solidFill>
              <a:latin typeface="Arial" panose="020B0604020202020204" pitchFamily="34" charset="0"/>
              <a:cs typeface="Arial" panose="020B0604020202020204" pitchFamily="34" charset="0"/>
            </a:rPr>
            <a:t>This report highlights a problem that’s never been addressed in Aotearoa New Zealand and goes back 30+ years. </a:t>
          </a:r>
        </a:p>
        <a:p>
          <a:r>
            <a:rPr lang="en-NZ" dirty="0">
              <a:solidFill>
                <a:schemeClr val="bg1"/>
              </a:solidFill>
              <a:latin typeface="Arial" panose="020B0604020202020204" pitchFamily="34" charset="0"/>
              <a:cs typeface="Arial" panose="020B0604020202020204" pitchFamily="34" charset="0"/>
            </a:rPr>
            <a:t>The legislation and structure to address it are in place – it just hasn’t been addressed in terms of system leadership. </a:t>
          </a:r>
        </a:p>
        <a:p>
          <a:r>
            <a:rPr lang="en-NZ" dirty="0">
              <a:solidFill>
                <a:schemeClr val="bg1"/>
              </a:solidFill>
              <a:latin typeface="Arial" panose="020B0604020202020204" pitchFamily="34" charset="0"/>
              <a:cs typeface="Arial" panose="020B0604020202020204" pitchFamily="34" charset="0"/>
            </a:rPr>
            <a:t>We need broad, inter-government and community co-operation and collaboration to solve operational and practical problems that could be so easily fixed if there was a will to do so. </a:t>
          </a:r>
          <a:endParaRPr lang="en-US" dirty="0">
            <a:solidFill>
              <a:schemeClr val="bg1"/>
            </a:solidFill>
            <a:latin typeface="Arial" panose="020B0604020202020204" pitchFamily="34" charset="0"/>
            <a:cs typeface="Arial" panose="020B0604020202020204" pitchFamily="34" charset="0"/>
          </a:endParaRPr>
        </a:p>
      </dgm:t>
    </dgm:pt>
    <dgm:pt modelId="{B3F0D751-6183-4417-B870-237050BF9EC4}" type="parTrans" cxnId="{3B702F64-FBB9-469B-B262-9A8FF326FE67}">
      <dgm:prSet/>
      <dgm:spPr/>
      <dgm:t>
        <a:bodyPr/>
        <a:lstStyle/>
        <a:p>
          <a:endParaRPr lang="en-US"/>
        </a:p>
      </dgm:t>
    </dgm:pt>
    <dgm:pt modelId="{E4A43658-FE45-40EE-8D06-C9E629D454D9}" type="sibTrans" cxnId="{3B702F64-FBB9-469B-B262-9A8FF326FE67}">
      <dgm:prSet/>
      <dgm:spPr/>
      <dgm:t>
        <a:bodyPr/>
        <a:lstStyle/>
        <a:p>
          <a:endParaRPr lang="en-US"/>
        </a:p>
      </dgm:t>
    </dgm:pt>
    <dgm:pt modelId="{EE702DEB-2131-4E8A-9829-AD05FEA3CA5A}" type="pres">
      <dgm:prSet presAssocID="{5048CD12-148C-4036-B5A9-75CE8A3839C8}" presName="linear" presStyleCnt="0">
        <dgm:presLayoutVars>
          <dgm:animLvl val="lvl"/>
          <dgm:resizeHandles val="exact"/>
        </dgm:presLayoutVars>
      </dgm:prSet>
      <dgm:spPr/>
    </dgm:pt>
    <dgm:pt modelId="{8F06789F-2D36-4AB0-90C9-88973744485D}" type="pres">
      <dgm:prSet presAssocID="{DD2FD2E4-3AB9-43D8-B014-AB72B7A8545C}" presName="parentText" presStyleLbl="node1" presStyleIdx="0" presStyleCnt="1">
        <dgm:presLayoutVars>
          <dgm:chMax val="0"/>
          <dgm:bulletEnabled val="1"/>
        </dgm:presLayoutVars>
      </dgm:prSet>
      <dgm:spPr/>
    </dgm:pt>
  </dgm:ptLst>
  <dgm:cxnLst>
    <dgm:cxn modelId="{8DEDCE2B-12A9-4A51-A288-7EBBA2F7C0B2}" type="presOf" srcId="{5048CD12-148C-4036-B5A9-75CE8A3839C8}" destId="{EE702DEB-2131-4E8A-9829-AD05FEA3CA5A}" srcOrd="0" destOrd="0" presId="urn:microsoft.com/office/officeart/2005/8/layout/vList2"/>
    <dgm:cxn modelId="{3B702F64-FBB9-469B-B262-9A8FF326FE67}" srcId="{5048CD12-148C-4036-B5A9-75CE8A3839C8}" destId="{DD2FD2E4-3AB9-43D8-B014-AB72B7A8545C}" srcOrd="0" destOrd="0" parTransId="{B3F0D751-6183-4417-B870-237050BF9EC4}" sibTransId="{E4A43658-FE45-40EE-8D06-C9E629D454D9}"/>
    <dgm:cxn modelId="{3B15B5BB-8273-4C69-8CF3-D6E504E89344}" type="presOf" srcId="{DD2FD2E4-3AB9-43D8-B014-AB72B7A8545C}" destId="{8F06789F-2D36-4AB0-90C9-88973744485D}" srcOrd="0" destOrd="0" presId="urn:microsoft.com/office/officeart/2005/8/layout/vList2"/>
    <dgm:cxn modelId="{FBB205FF-3A2D-461D-A9EE-426685AE120A}" type="presParOf" srcId="{EE702DEB-2131-4E8A-9829-AD05FEA3CA5A}" destId="{8F06789F-2D36-4AB0-90C9-88973744485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1F54303-41C3-4843-BF72-8C88538C8C14}"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AE418904-0A02-4E9D-ABB7-D3C14EA4DD31}">
      <dgm:prSet/>
      <dgm:spPr/>
      <dgm:t>
        <a:bodyPr/>
        <a:lstStyle/>
        <a:p>
          <a:r>
            <a:rPr lang="en-NZ" dirty="0"/>
            <a:t>Who on this webinar had a choice about the family into which you were born?</a:t>
          </a:r>
          <a:br>
            <a:rPr lang="en-NZ" dirty="0"/>
          </a:br>
          <a:endParaRPr lang="en-US" dirty="0"/>
        </a:p>
      </dgm:t>
    </dgm:pt>
    <dgm:pt modelId="{CEE653B6-4FC0-44D1-8AAA-964A9D1C9F2B}" type="parTrans" cxnId="{0422FD2F-07F6-4AC1-AA84-3D226C342F8D}">
      <dgm:prSet/>
      <dgm:spPr/>
      <dgm:t>
        <a:bodyPr/>
        <a:lstStyle/>
        <a:p>
          <a:endParaRPr lang="en-US"/>
        </a:p>
      </dgm:t>
    </dgm:pt>
    <dgm:pt modelId="{A4BB51B1-EF04-4A1E-83F7-8C24B15B4535}" type="sibTrans" cxnId="{0422FD2F-07F6-4AC1-AA84-3D226C342F8D}">
      <dgm:prSet/>
      <dgm:spPr/>
      <dgm:t>
        <a:bodyPr/>
        <a:lstStyle/>
        <a:p>
          <a:endParaRPr lang="en-US"/>
        </a:p>
      </dgm:t>
    </dgm:pt>
    <dgm:pt modelId="{404A0621-0947-4CCA-A88B-FE5EAA8AB9EC}">
      <dgm:prSet/>
      <dgm:spPr/>
      <dgm:t>
        <a:bodyPr/>
        <a:lstStyle/>
        <a:p>
          <a:r>
            <a:rPr lang="en-NZ" dirty="0"/>
            <a:t>Who has been shaped by an experience prior to the age of 15 that impacts on you today?</a:t>
          </a:r>
          <a:br>
            <a:rPr lang="en-NZ" dirty="0"/>
          </a:br>
          <a:endParaRPr lang="en-US" dirty="0"/>
        </a:p>
      </dgm:t>
    </dgm:pt>
    <dgm:pt modelId="{3AFBC3B3-9BD8-4F96-830E-B08685E53FF6}" type="parTrans" cxnId="{2C22F4A4-D2A4-472D-AA59-DE639179C560}">
      <dgm:prSet/>
      <dgm:spPr/>
      <dgm:t>
        <a:bodyPr/>
        <a:lstStyle/>
        <a:p>
          <a:endParaRPr lang="en-US"/>
        </a:p>
      </dgm:t>
    </dgm:pt>
    <dgm:pt modelId="{E79F8AC7-B3CB-4072-9D1E-72147EE56DB2}" type="sibTrans" cxnId="{2C22F4A4-D2A4-472D-AA59-DE639179C560}">
      <dgm:prSet/>
      <dgm:spPr/>
      <dgm:t>
        <a:bodyPr/>
        <a:lstStyle/>
        <a:p>
          <a:endParaRPr lang="en-US"/>
        </a:p>
      </dgm:t>
    </dgm:pt>
    <dgm:pt modelId="{A1562E7D-F4FE-4BBC-A337-77981D40F864}">
      <dgm:prSet/>
      <dgm:spPr/>
      <dgm:t>
        <a:bodyPr/>
        <a:lstStyle/>
        <a:p>
          <a:r>
            <a:rPr lang="en-NZ" dirty="0"/>
            <a:t>Who has not been impacted by crime?</a:t>
          </a:r>
          <a:endParaRPr lang="en-US" dirty="0"/>
        </a:p>
      </dgm:t>
    </dgm:pt>
    <dgm:pt modelId="{609D5431-F085-4C30-B73D-DE9A703AAFFE}" type="parTrans" cxnId="{83423AEE-0209-4F08-8207-B514F3A70C40}">
      <dgm:prSet/>
      <dgm:spPr/>
      <dgm:t>
        <a:bodyPr/>
        <a:lstStyle/>
        <a:p>
          <a:endParaRPr lang="en-US"/>
        </a:p>
      </dgm:t>
    </dgm:pt>
    <dgm:pt modelId="{EB2C7A61-BD07-4DAE-8B82-45D7D3BEDE09}" type="sibTrans" cxnId="{83423AEE-0209-4F08-8207-B514F3A70C40}">
      <dgm:prSet/>
      <dgm:spPr/>
      <dgm:t>
        <a:bodyPr/>
        <a:lstStyle/>
        <a:p>
          <a:endParaRPr lang="en-US"/>
        </a:p>
      </dgm:t>
    </dgm:pt>
    <dgm:pt modelId="{EA245377-2309-479B-A56A-CF64B95278E4}" type="pres">
      <dgm:prSet presAssocID="{61F54303-41C3-4843-BF72-8C88538C8C14}" presName="vert0" presStyleCnt="0">
        <dgm:presLayoutVars>
          <dgm:dir/>
          <dgm:animOne val="branch"/>
          <dgm:animLvl val="lvl"/>
        </dgm:presLayoutVars>
      </dgm:prSet>
      <dgm:spPr/>
    </dgm:pt>
    <dgm:pt modelId="{5AD547BB-4AF7-4F93-86F8-9E6C8348A481}" type="pres">
      <dgm:prSet presAssocID="{AE418904-0A02-4E9D-ABB7-D3C14EA4DD31}" presName="thickLine" presStyleLbl="alignNode1" presStyleIdx="0" presStyleCnt="3"/>
      <dgm:spPr/>
    </dgm:pt>
    <dgm:pt modelId="{C6833854-EFB7-4CA1-8F07-BEFB0C79D21D}" type="pres">
      <dgm:prSet presAssocID="{AE418904-0A02-4E9D-ABB7-D3C14EA4DD31}" presName="horz1" presStyleCnt="0"/>
      <dgm:spPr/>
    </dgm:pt>
    <dgm:pt modelId="{ED0FF740-87AE-4932-88D6-94DB10E8CDA3}" type="pres">
      <dgm:prSet presAssocID="{AE418904-0A02-4E9D-ABB7-D3C14EA4DD31}" presName="tx1" presStyleLbl="revTx" presStyleIdx="0" presStyleCnt="3"/>
      <dgm:spPr/>
    </dgm:pt>
    <dgm:pt modelId="{113FD410-F0E4-45A4-B693-A46C8A2DAF38}" type="pres">
      <dgm:prSet presAssocID="{AE418904-0A02-4E9D-ABB7-D3C14EA4DD31}" presName="vert1" presStyleCnt="0"/>
      <dgm:spPr/>
    </dgm:pt>
    <dgm:pt modelId="{CD777565-46DB-4D8A-A9A4-1AD2FAD42B88}" type="pres">
      <dgm:prSet presAssocID="{404A0621-0947-4CCA-A88B-FE5EAA8AB9EC}" presName="thickLine" presStyleLbl="alignNode1" presStyleIdx="1" presStyleCnt="3"/>
      <dgm:spPr/>
    </dgm:pt>
    <dgm:pt modelId="{27630AE6-DA47-4070-8D86-3E19584FFF08}" type="pres">
      <dgm:prSet presAssocID="{404A0621-0947-4CCA-A88B-FE5EAA8AB9EC}" presName="horz1" presStyleCnt="0"/>
      <dgm:spPr/>
    </dgm:pt>
    <dgm:pt modelId="{AC15ED40-19B0-4A0E-842E-0CA0B1FBBD2C}" type="pres">
      <dgm:prSet presAssocID="{404A0621-0947-4CCA-A88B-FE5EAA8AB9EC}" presName="tx1" presStyleLbl="revTx" presStyleIdx="1" presStyleCnt="3"/>
      <dgm:spPr/>
    </dgm:pt>
    <dgm:pt modelId="{807F7EF0-0FB3-47EC-9A9A-1F778216FA12}" type="pres">
      <dgm:prSet presAssocID="{404A0621-0947-4CCA-A88B-FE5EAA8AB9EC}" presName="vert1" presStyleCnt="0"/>
      <dgm:spPr/>
    </dgm:pt>
    <dgm:pt modelId="{0501DEF1-84B4-4EEB-802A-3F418641FE02}" type="pres">
      <dgm:prSet presAssocID="{A1562E7D-F4FE-4BBC-A337-77981D40F864}" presName="thickLine" presStyleLbl="alignNode1" presStyleIdx="2" presStyleCnt="3"/>
      <dgm:spPr/>
    </dgm:pt>
    <dgm:pt modelId="{1C1C14A9-1BA6-4250-931C-20CEF33DF2BD}" type="pres">
      <dgm:prSet presAssocID="{A1562E7D-F4FE-4BBC-A337-77981D40F864}" presName="horz1" presStyleCnt="0"/>
      <dgm:spPr/>
    </dgm:pt>
    <dgm:pt modelId="{C6B5AA5A-4B66-484C-81D5-3D2E742DB8CD}" type="pres">
      <dgm:prSet presAssocID="{A1562E7D-F4FE-4BBC-A337-77981D40F864}" presName="tx1" presStyleLbl="revTx" presStyleIdx="2" presStyleCnt="3"/>
      <dgm:spPr/>
    </dgm:pt>
    <dgm:pt modelId="{669DD58A-9E5D-44BD-8ED3-ED8A26B9B824}" type="pres">
      <dgm:prSet presAssocID="{A1562E7D-F4FE-4BBC-A337-77981D40F864}" presName="vert1" presStyleCnt="0"/>
      <dgm:spPr/>
    </dgm:pt>
  </dgm:ptLst>
  <dgm:cxnLst>
    <dgm:cxn modelId="{0422FD2F-07F6-4AC1-AA84-3D226C342F8D}" srcId="{61F54303-41C3-4843-BF72-8C88538C8C14}" destId="{AE418904-0A02-4E9D-ABB7-D3C14EA4DD31}" srcOrd="0" destOrd="0" parTransId="{CEE653B6-4FC0-44D1-8AAA-964A9D1C9F2B}" sibTransId="{A4BB51B1-EF04-4A1E-83F7-8C24B15B4535}"/>
    <dgm:cxn modelId="{2A876C36-A84E-4205-B597-6EA8F6051CE7}" type="presOf" srcId="{404A0621-0947-4CCA-A88B-FE5EAA8AB9EC}" destId="{AC15ED40-19B0-4A0E-842E-0CA0B1FBBD2C}" srcOrd="0" destOrd="0" presId="urn:microsoft.com/office/officeart/2008/layout/LinedList"/>
    <dgm:cxn modelId="{9702B239-6729-458A-B460-9D22B11F3512}" type="presOf" srcId="{61F54303-41C3-4843-BF72-8C88538C8C14}" destId="{EA245377-2309-479B-A56A-CF64B95278E4}" srcOrd="0" destOrd="0" presId="urn:microsoft.com/office/officeart/2008/layout/LinedList"/>
    <dgm:cxn modelId="{1B59E05D-A70C-4DA5-B62A-704015DA8974}" type="presOf" srcId="{AE418904-0A02-4E9D-ABB7-D3C14EA4DD31}" destId="{ED0FF740-87AE-4932-88D6-94DB10E8CDA3}" srcOrd="0" destOrd="0" presId="urn:microsoft.com/office/officeart/2008/layout/LinedList"/>
    <dgm:cxn modelId="{25D76384-8ACE-41E3-BEB6-A6D7D9A43009}" type="presOf" srcId="{A1562E7D-F4FE-4BBC-A337-77981D40F864}" destId="{C6B5AA5A-4B66-484C-81D5-3D2E742DB8CD}" srcOrd="0" destOrd="0" presId="urn:microsoft.com/office/officeart/2008/layout/LinedList"/>
    <dgm:cxn modelId="{2C22F4A4-D2A4-472D-AA59-DE639179C560}" srcId="{61F54303-41C3-4843-BF72-8C88538C8C14}" destId="{404A0621-0947-4CCA-A88B-FE5EAA8AB9EC}" srcOrd="1" destOrd="0" parTransId="{3AFBC3B3-9BD8-4F96-830E-B08685E53FF6}" sibTransId="{E79F8AC7-B3CB-4072-9D1E-72147EE56DB2}"/>
    <dgm:cxn modelId="{83423AEE-0209-4F08-8207-B514F3A70C40}" srcId="{61F54303-41C3-4843-BF72-8C88538C8C14}" destId="{A1562E7D-F4FE-4BBC-A337-77981D40F864}" srcOrd="2" destOrd="0" parTransId="{609D5431-F085-4C30-B73D-DE9A703AAFFE}" sibTransId="{EB2C7A61-BD07-4DAE-8B82-45D7D3BEDE09}"/>
    <dgm:cxn modelId="{CF1A3148-23BB-44E4-AA8B-0763472E04EC}" type="presParOf" srcId="{EA245377-2309-479B-A56A-CF64B95278E4}" destId="{5AD547BB-4AF7-4F93-86F8-9E6C8348A481}" srcOrd="0" destOrd="0" presId="urn:microsoft.com/office/officeart/2008/layout/LinedList"/>
    <dgm:cxn modelId="{B0260474-11EB-400B-836A-24EF84E54977}" type="presParOf" srcId="{EA245377-2309-479B-A56A-CF64B95278E4}" destId="{C6833854-EFB7-4CA1-8F07-BEFB0C79D21D}" srcOrd="1" destOrd="0" presId="urn:microsoft.com/office/officeart/2008/layout/LinedList"/>
    <dgm:cxn modelId="{F84FEF2B-1F26-4414-8886-8E8BCEE4856E}" type="presParOf" srcId="{C6833854-EFB7-4CA1-8F07-BEFB0C79D21D}" destId="{ED0FF740-87AE-4932-88D6-94DB10E8CDA3}" srcOrd="0" destOrd="0" presId="urn:microsoft.com/office/officeart/2008/layout/LinedList"/>
    <dgm:cxn modelId="{D7A98A2B-198C-41B9-8993-FCCD42923DEA}" type="presParOf" srcId="{C6833854-EFB7-4CA1-8F07-BEFB0C79D21D}" destId="{113FD410-F0E4-45A4-B693-A46C8A2DAF38}" srcOrd="1" destOrd="0" presId="urn:microsoft.com/office/officeart/2008/layout/LinedList"/>
    <dgm:cxn modelId="{389006D7-2078-40A3-9D73-0A356214C949}" type="presParOf" srcId="{EA245377-2309-479B-A56A-CF64B95278E4}" destId="{CD777565-46DB-4D8A-A9A4-1AD2FAD42B88}" srcOrd="2" destOrd="0" presId="urn:microsoft.com/office/officeart/2008/layout/LinedList"/>
    <dgm:cxn modelId="{0D9473A5-2D74-4815-9918-A0843B334BC4}" type="presParOf" srcId="{EA245377-2309-479B-A56A-CF64B95278E4}" destId="{27630AE6-DA47-4070-8D86-3E19584FFF08}" srcOrd="3" destOrd="0" presId="urn:microsoft.com/office/officeart/2008/layout/LinedList"/>
    <dgm:cxn modelId="{B4521E2D-376A-4A66-95C2-E20A5E351EE4}" type="presParOf" srcId="{27630AE6-DA47-4070-8D86-3E19584FFF08}" destId="{AC15ED40-19B0-4A0E-842E-0CA0B1FBBD2C}" srcOrd="0" destOrd="0" presId="urn:microsoft.com/office/officeart/2008/layout/LinedList"/>
    <dgm:cxn modelId="{DA8104BA-B387-40EC-AF83-62FAA3879350}" type="presParOf" srcId="{27630AE6-DA47-4070-8D86-3E19584FFF08}" destId="{807F7EF0-0FB3-47EC-9A9A-1F778216FA12}" srcOrd="1" destOrd="0" presId="urn:microsoft.com/office/officeart/2008/layout/LinedList"/>
    <dgm:cxn modelId="{6673861B-8EB8-4CB3-B053-DBE166C3A6A8}" type="presParOf" srcId="{EA245377-2309-479B-A56A-CF64B95278E4}" destId="{0501DEF1-84B4-4EEB-802A-3F418641FE02}" srcOrd="4" destOrd="0" presId="urn:microsoft.com/office/officeart/2008/layout/LinedList"/>
    <dgm:cxn modelId="{7735C387-14AC-4D2C-AE1A-77FCCAAC6044}" type="presParOf" srcId="{EA245377-2309-479B-A56A-CF64B95278E4}" destId="{1C1C14A9-1BA6-4250-931C-20CEF33DF2BD}" srcOrd="5" destOrd="0" presId="urn:microsoft.com/office/officeart/2008/layout/LinedList"/>
    <dgm:cxn modelId="{7E7C1A78-C560-4BAE-8C97-A39273986786}" type="presParOf" srcId="{1C1C14A9-1BA6-4250-931C-20CEF33DF2BD}" destId="{C6B5AA5A-4B66-484C-81D5-3D2E742DB8CD}" srcOrd="0" destOrd="0" presId="urn:microsoft.com/office/officeart/2008/layout/LinedList"/>
    <dgm:cxn modelId="{9EE94B0E-13B2-4158-B41D-2EB5498B6AAB}" type="presParOf" srcId="{1C1C14A9-1BA6-4250-931C-20CEF33DF2BD}" destId="{669DD58A-9E5D-44BD-8ED3-ED8A26B9B82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A51AE9-160C-4099-B136-6808ABE02DFC}"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CCAC8103-3642-4193-B480-205F7A56AF16}">
      <dgm:prSet/>
      <dgm:spPr/>
      <dgm:t>
        <a:bodyPr/>
        <a:lstStyle/>
        <a:p>
          <a:r>
            <a:rPr lang="en-NZ" dirty="0">
              <a:latin typeface="Arial" panose="020B0604020202020204" pitchFamily="34" charset="0"/>
              <a:cs typeface="Arial" panose="020B0604020202020204" pitchFamily="34" charset="0"/>
            </a:rPr>
            <a:t>Most offended only once as a child; however, then went on to offend significantly more often as a youth</a:t>
          </a:r>
          <a:endParaRPr lang="en-US" b="0" dirty="0">
            <a:latin typeface="Arial" panose="020B0604020202020204" pitchFamily="34" charset="0"/>
            <a:cs typeface="Arial" panose="020B0604020202020204" pitchFamily="34" charset="0"/>
          </a:endParaRPr>
        </a:p>
      </dgm:t>
    </dgm:pt>
    <dgm:pt modelId="{2F8CE65C-F9A7-4984-A051-E6A57C9F2BD2}" type="parTrans" cxnId="{1AE58988-3D99-4479-95B4-22C6E43DCF1D}">
      <dgm:prSet/>
      <dgm:spPr/>
      <dgm:t>
        <a:bodyPr/>
        <a:lstStyle/>
        <a:p>
          <a:endParaRPr lang="en-US"/>
        </a:p>
      </dgm:t>
    </dgm:pt>
    <dgm:pt modelId="{DF51116E-1609-4600-B013-877CCA5A476B}" type="sibTrans" cxnId="{1AE58988-3D99-4479-95B4-22C6E43DCF1D}">
      <dgm:prSet/>
      <dgm:spPr/>
      <dgm:t>
        <a:bodyPr/>
        <a:lstStyle/>
        <a:p>
          <a:endParaRPr lang="en-US"/>
        </a:p>
      </dgm:t>
    </dgm:pt>
    <dgm:pt modelId="{1409916B-8DA8-479C-97C6-A089A3DA5C5C}">
      <dgm:prSet/>
      <dgm:spPr/>
      <dgm:t>
        <a:bodyPr/>
        <a:lstStyle/>
        <a:p>
          <a:r>
            <a:rPr lang="en-NZ" dirty="0">
              <a:latin typeface="Arial" panose="020B0604020202020204" pitchFamily="34" charset="0"/>
              <a:cs typeface="Arial" panose="020B0604020202020204" pitchFamily="34" charset="0"/>
            </a:rPr>
            <a:t>Those who had offended as a child and as a youth offended significantly more times than did those who only offended as a youth</a:t>
          </a:r>
          <a:endParaRPr lang="en-US" dirty="0">
            <a:latin typeface="Arial" panose="020B0604020202020204" pitchFamily="34" charset="0"/>
            <a:cs typeface="Arial" panose="020B0604020202020204" pitchFamily="34" charset="0"/>
          </a:endParaRPr>
        </a:p>
      </dgm:t>
    </dgm:pt>
    <dgm:pt modelId="{2724D290-419E-4A46-B543-1913179DF6DE}" type="parTrans" cxnId="{E773F258-0D95-4E86-9121-D5AC5D24CA9E}">
      <dgm:prSet/>
      <dgm:spPr/>
      <dgm:t>
        <a:bodyPr/>
        <a:lstStyle/>
        <a:p>
          <a:endParaRPr lang="en-US"/>
        </a:p>
      </dgm:t>
    </dgm:pt>
    <dgm:pt modelId="{709D39A8-6CB9-4AD4-BBDE-12143B1368BD}" type="sibTrans" cxnId="{E773F258-0D95-4E86-9121-D5AC5D24CA9E}">
      <dgm:prSet/>
      <dgm:spPr/>
      <dgm:t>
        <a:bodyPr/>
        <a:lstStyle/>
        <a:p>
          <a:endParaRPr lang="en-US"/>
        </a:p>
      </dgm:t>
    </dgm:pt>
    <dgm:pt modelId="{52B67D3A-6F8A-4242-B5ED-0E9991CCB329}" type="pres">
      <dgm:prSet presAssocID="{35A51AE9-160C-4099-B136-6808ABE02DFC}" presName="vert0" presStyleCnt="0">
        <dgm:presLayoutVars>
          <dgm:dir/>
          <dgm:animOne val="branch"/>
          <dgm:animLvl val="lvl"/>
        </dgm:presLayoutVars>
      </dgm:prSet>
      <dgm:spPr/>
    </dgm:pt>
    <dgm:pt modelId="{984D8A5B-E065-4BD7-B882-69CAFB1D14FD}" type="pres">
      <dgm:prSet presAssocID="{CCAC8103-3642-4193-B480-205F7A56AF16}" presName="thickLine" presStyleLbl="alignNode1" presStyleIdx="0" presStyleCnt="2"/>
      <dgm:spPr/>
    </dgm:pt>
    <dgm:pt modelId="{99F7E25B-A532-49B3-A21A-59F014CFFA75}" type="pres">
      <dgm:prSet presAssocID="{CCAC8103-3642-4193-B480-205F7A56AF16}" presName="horz1" presStyleCnt="0"/>
      <dgm:spPr/>
    </dgm:pt>
    <dgm:pt modelId="{BAB26C0E-7CD4-4FED-B181-AD6EE7EBFC69}" type="pres">
      <dgm:prSet presAssocID="{CCAC8103-3642-4193-B480-205F7A56AF16}" presName="tx1" presStyleLbl="revTx" presStyleIdx="0" presStyleCnt="2"/>
      <dgm:spPr/>
    </dgm:pt>
    <dgm:pt modelId="{45899401-ECFA-49E8-A702-835F3EFE6995}" type="pres">
      <dgm:prSet presAssocID="{CCAC8103-3642-4193-B480-205F7A56AF16}" presName="vert1" presStyleCnt="0"/>
      <dgm:spPr/>
    </dgm:pt>
    <dgm:pt modelId="{312FB926-5870-4555-A672-5F6ACEC49B33}" type="pres">
      <dgm:prSet presAssocID="{1409916B-8DA8-479C-97C6-A089A3DA5C5C}" presName="thickLine" presStyleLbl="alignNode1" presStyleIdx="1" presStyleCnt="2"/>
      <dgm:spPr/>
    </dgm:pt>
    <dgm:pt modelId="{94B592DD-A6B5-44AE-AE34-49A0AFCBAEE0}" type="pres">
      <dgm:prSet presAssocID="{1409916B-8DA8-479C-97C6-A089A3DA5C5C}" presName="horz1" presStyleCnt="0"/>
      <dgm:spPr/>
    </dgm:pt>
    <dgm:pt modelId="{3F4ABD56-1747-4952-A2BF-337395A95F1F}" type="pres">
      <dgm:prSet presAssocID="{1409916B-8DA8-479C-97C6-A089A3DA5C5C}" presName="tx1" presStyleLbl="revTx" presStyleIdx="1" presStyleCnt="2"/>
      <dgm:spPr/>
    </dgm:pt>
    <dgm:pt modelId="{448E8C4E-5487-43FA-A23F-9244E4AFC16C}" type="pres">
      <dgm:prSet presAssocID="{1409916B-8DA8-479C-97C6-A089A3DA5C5C}" presName="vert1" presStyleCnt="0"/>
      <dgm:spPr/>
    </dgm:pt>
  </dgm:ptLst>
  <dgm:cxnLst>
    <dgm:cxn modelId="{4C4A4A40-2104-4D25-B6BE-35047250D3DB}" type="presOf" srcId="{35A51AE9-160C-4099-B136-6808ABE02DFC}" destId="{52B67D3A-6F8A-4242-B5ED-0E9991CCB329}" srcOrd="0" destOrd="0" presId="urn:microsoft.com/office/officeart/2008/layout/LinedList"/>
    <dgm:cxn modelId="{E773F258-0D95-4E86-9121-D5AC5D24CA9E}" srcId="{35A51AE9-160C-4099-B136-6808ABE02DFC}" destId="{1409916B-8DA8-479C-97C6-A089A3DA5C5C}" srcOrd="1" destOrd="0" parTransId="{2724D290-419E-4A46-B543-1913179DF6DE}" sibTransId="{709D39A8-6CB9-4AD4-BBDE-12143B1368BD}"/>
    <dgm:cxn modelId="{1AE58988-3D99-4479-95B4-22C6E43DCF1D}" srcId="{35A51AE9-160C-4099-B136-6808ABE02DFC}" destId="{CCAC8103-3642-4193-B480-205F7A56AF16}" srcOrd="0" destOrd="0" parTransId="{2F8CE65C-F9A7-4984-A051-E6A57C9F2BD2}" sibTransId="{DF51116E-1609-4600-B013-877CCA5A476B}"/>
    <dgm:cxn modelId="{A478F5C8-E986-45C5-BD32-9538578EFD79}" type="presOf" srcId="{CCAC8103-3642-4193-B480-205F7A56AF16}" destId="{BAB26C0E-7CD4-4FED-B181-AD6EE7EBFC69}" srcOrd="0" destOrd="0" presId="urn:microsoft.com/office/officeart/2008/layout/LinedList"/>
    <dgm:cxn modelId="{3ECC85E6-43E2-40CE-8078-7E7A69C96195}" type="presOf" srcId="{1409916B-8DA8-479C-97C6-A089A3DA5C5C}" destId="{3F4ABD56-1747-4952-A2BF-337395A95F1F}" srcOrd="0" destOrd="0" presId="urn:microsoft.com/office/officeart/2008/layout/LinedList"/>
    <dgm:cxn modelId="{E0176183-AA63-4580-8CF6-4C05F48AD287}" type="presParOf" srcId="{52B67D3A-6F8A-4242-B5ED-0E9991CCB329}" destId="{984D8A5B-E065-4BD7-B882-69CAFB1D14FD}" srcOrd="0" destOrd="0" presId="urn:microsoft.com/office/officeart/2008/layout/LinedList"/>
    <dgm:cxn modelId="{33B42963-B706-4086-88A9-AA75D5D6B835}" type="presParOf" srcId="{52B67D3A-6F8A-4242-B5ED-0E9991CCB329}" destId="{99F7E25B-A532-49B3-A21A-59F014CFFA75}" srcOrd="1" destOrd="0" presId="urn:microsoft.com/office/officeart/2008/layout/LinedList"/>
    <dgm:cxn modelId="{475E79DA-B6FB-4C5F-8F8B-008C06FE73AE}" type="presParOf" srcId="{99F7E25B-A532-49B3-A21A-59F014CFFA75}" destId="{BAB26C0E-7CD4-4FED-B181-AD6EE7EBFC69}" srcOrd="0" destOrd="0" presId="urn:microsoft.com/office/officeart/2008/layout/LinedList"/>
    <dgm:cxn modelId="{9067E799-0A57-4CBE-B933-ED0BC5E7358F}" type="presParOf" srcId="{99F7E25B-A532-49B3-A21A-59F014CFFA75}" destId="{45899401-ECFA-49E8-A702-835F3EFE6995}" srcOrd="1" destOrd="0" presId="urn:microsoft.com/office/officeart/2008/layout/LinedList"/>
    <dgm:cxn modelId="{07D5D81C-D49B-4D89-BE2C-E2C446AADE29}" type="presParOf" srcId="{52B67D3A-6F8A-4242-B5ED-0E9991CCB329}" destId="{312FB926-5870-4555-A672-5F6ACEC49B33}" srcOrd="2" destOrd="0" presId="urn:microsoft.com/office/officeart/2008/layout/LinedList"/>
    <dgm:cxn modelId="{07AF58AC-ECAB-48CA-A66C-76C4DF843884}" type="presParOf" srcId="{52B67D3A-6F8A-4242-B5ED-0E9991CCB329}" destId="{94B592DD-A6B5-44AE-AE34-49A0AFCBAEE0}" srcOrd="3" destOrd="0" presId="urn:microsoft.com/office/officeart/2008/layout/LinedList"/>
    <dgm:cxn modelId="{E4DE38B7-6CCE-4730-B76C-7F3AB6E6D1CF}" type="presParOf" srcId="{94B592DD-A6B5-44AE-AE34-49A0AFCBAEE0}" destId="{3F4ABD56-1747-4952-A2BF-337395A95F1F}" srcOrd="0" destOrd="0" presId="urn:microsoft.com/office/officeart/2008/layout/LinedList"/>
    <dgm:cxn modelId="{B9802C41-54B3-4EA4-96CF-CCD44DBE41CE}" type="presParOf" srcId="{94B592DD-A6B5-44AE-AE34-49A0AFCBAEE0}" destId="{448E8C4E-5487-43FA-A23F-9244E4AFC16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2B3B40-BDF8-4CB0-972A-148A5AD3D212}"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en-US"/>
        </a:p>
      </dgm:t>
    </dgm:pt>
    <dgm:pt modelId="{9D724B0A-3BD7-4B0E-9C8A-6849E77B67EA}">
      <dgm:prSet/>
      <dgm:spPr/>
      <dgm:t>
        <a:bodyPr/>
        <a:lstStyle/>
        <a:p>
          <a:r>
            <a:rPr lang="en-US"/>
            <a:t>Child Welfare Issues</a:t>
          </a:r>
        </a:p>
      </dgm:t>
    </dgm:pt>
    <dgm:pt modelId="{0D3E32C7-258E-4141-8F38-1AB65C89C3B0}" type="parTrans" cxnId="{23FEDE76-BE85-4744-93E6-7C3953B290FA}">
      <dgm:prSet/>
      <dgm:spPr/>
      <dgm:t>
        <a:bodyPr/>
        <a:lstStyle/>
        <a:p>
          <a:endParaRPr lang="en-US"/>
        </a:p>
      </dgm:t>
    </dgm:pt>
    <dgm:pt modelId="{C552DA05-0831-4ED9-A7CA-7B8C425B2667}" type="sibTrans" cxnId="{23FEDE76-BE85-4744-93E6-7C3953B290FA}">
      <dgm:prSet/>
      <dgm:spPr/>
      <dgm:t>
        <a:bodyPr/>
        <a:lstStyle/>
        <a:p>
          <a:endParaRPr lang="en-US"/>
        </a:p>
      </dgm:t>
    </dgm:pt>
    <dgm:pt modelId="{11A4998C-DC72-4FC8-AC2B-D948CC22BD1B}">
      <dgm:prSet/>
      <dgm:spPr/>
      <dgm:t>
        <a:bodyPr/>
        <a:lstStyle/>
        <a:p>
          <a:r>
            <a:rPr lang="en-US"/>
            <a:t>ROC</a:t>
          </a:r>
        </a:p>
      </dgm:t>
    </dgm:pt>
    <dgm:pt modelId="{6B9FE720-1812-4BD5-867F-B5F857E95A01}" type="parTrans" cxnId="{E9CA9DDE-35E2-43E2-B209-976055F6A5E5}">
      <dgm:prSet/>
      <dgm:spPr/>
      <dgm:t>
        <a:bodyPr/>
        <a:lstStyle/>
        <a:p>
          <a:endParaRPr lang="en-US"/>
        </a:p>
      </dgm:t>
    </dgm:pt>
    <dgm:pt modelId="{EB0F944A-4EDF-473B-932B-EEFAFB653D4C}" type="sibTrans" cxnId="{E9CA9DDE-35E2-43E2-B209-976055F6A5E5}">
      <dgm:prSet/>
      <dgm:spPr/>
      <dgm:t>
        <a:bodyPr/>
        <a:lstStyle/>
        <a:p>
          <a:endParaRPr lang="en-US"/>
        </a:p>
      </dgm:t>
    </dgm:pt>
    <dgm:pt modelId="{EF13C703-4986-4C58-BFBE-9C5FD9D272F1}">
      <dgm:prSet/>
      <dgm:spPr/>
      <dgm:t>
        <a:bodyPr/>
        <a:lstStyle/>
        <a:p>
          <a:r>
            <a:rPr lang="en-US" dirty="0"/>
            <a:t>Out-of-home placements</a:t>
          </a:r>
        </a:p>
      </dgm:t>
    </dgm:pt>
    <dgm:pt modelId="{E1A3DD33-1ECB-482B-A9FB-4B2E98F598DB}" type="parTrans" cxnId="{4FA8C2A6-199F-40F9-8A7A-A9D89D9B4FC5}">
      <dgm:prSet/>
      <dgm:spPr/>
      <dgm:t>
        <a:bodyPr/>
        <a:lstStyle/>
        <a:p>
          <a:endParaRPr lang="en-US"/>
        </a:p>
      </dgm:t>
    </dgm:pt>
    <dgm:pt modelId="{10900CCE-B22A-4EDE-B2E7-1B05924F91EA}" type="sibTrans" cxnId="{4FA8C2A6-199F-40F9-8A7A-A9D89D9B4FC5}">
      <dgm:prSet/>
      <dgm:spPr/>
      <dgm:t>
        <a:bodyPr/>
        <a:lstStyle/>
        <a:p>
          <a:endParaRPr lang="en-US"/>
        </a:p>
      </dgm:t>
    </dgm:pt>
    <dgm:pt modelId="{853EDBE1-9EDF-4466-91F0-5A99CE761AC0}">
      <dgm:prSet/>
      <dgm:spPr/>
      <dgm:t>
        <a:bodyPr/>
        <a:lstStyle/>
        <a:p>
          <a:r>
            <a:rPr lang="en-US"/>
            <a:t>Family Group Conferences</a:t>
          </a:r>
        </a:p>
      </dgm:t>
    </dgm:pt>
    <dgm:pt modelId="{F89C60F7-92EE-46AB-B508-1D038B80D243}" type="parTrans" cxnId="{70DF9984-0F4B-4AAD-82F4-AD819C06C1E0}">
      <dgm:prSet/>
      <dgm:spPr/>
      <dgm:t>
        <a:bodyPr/>
        <a:lstStyle/>
        <a:p>
          <a:endParaRPr lang="en-US"/>
        </a:p>
      </dgm:t>
    </dgm:pt>
    <dgm:pt modelId="{698E9EAB-B352-4427-9327-8B14D1F4AD4E}" type="sibTrans" cxnId="{70DF9984-0F4B-4AAD-82F4-AD819C06C1E0}">
      <dgm:prSet/>
      <dgm:spPr/>
      <dgm:t>
        <a:bodyPr/>
        <a:lstStyle/>
        <a:p>
          <a:endParaRPr lang="en-US"/>
        </a:p>
      </dgm:t>
    </dgm:pt>
    <dgm:pt modelId="{07DA755E-700E-4DE3-8E57-814DEF90BE2A}">
      <dgm:prSet/>
      <dgm:spPr/>
      <dgm:t>
        <a:bodyPr/>
        <a:lstStyle/>
        <a:p>
          <a:r>
            <a:rPr lang="en-US" dirty="0"/>
            <a:t>Self-harm</a:t>
          </a:r>
        </a:p>
      </dgm:t>
    </dgm:pt>
    <dgm:pt modelId="{835BF3FC-8780-476F-898C-6F2C74B478C0}" type="parTrans" cxnId="{6FE53D04-9F96-44FC-BC3A-707A2AE0FEBE}">
      <dgm:prSet/>
      <dgm:spPr/>
      <dgm:t>
        <a:bodyPr/>
        <a:lstStyle/>
        <a:p>
          <a:endParaRPr lang="en-US"/>
        </a:p>
      </dgm:t>
    </dgm:pt>
    <dgm:pt modelId="{E50C8465-3350-44B9-A53B-11564C1817BE}" type="sibTrans" cxnId="{6FE53D04-9F96-44FC-BC3A-707A2AE0FEBE}">
      <dgm:prSet/>
      <dgm:spPr/>
      <dgm:t>
        <a:bodyPr/>
        <a:lstStyle/>
        <a:p>
          <a:endParaRPr lang="en-US"/>
        </a:p>
      </dgm:t>
    </dgm:pt>
    <dgm:pt modelId="{85E1BED0-26A4-4F30-B814-DD37291C5A28}">
      <dgm:prSet/>
      <dgm:spPr/>
      <dgm:t>
        <a:bodyPr/>
        <a:lstStyle/>
        <a:p>
          <a:r>
            <a:rPr lang="en-US" dirty="0"/>
            <a:t>Justice-involved parents</a:t>
          </a:r>
        </a:p>
      </dgm:t>
    </dgm:pt>
    <dgm:pt modelId="{FDF7F053-F266-4A8D-B715-A47CF6070FE9}" type="parTrans" cxnId="{8666B909-6ACA-4235-8D9A-4C32A171C01B}">
      <dgm:prSet/>
      <dgm:spPr/>
      <dgm:t>
        <a:bodyPr/>
        <a:lstStyle/>
        <a:p>
          <a:endParaRPr lang="en-US"/>
        </a:p>
      </dgm:t>
    </dgm:pt>
    <dgm:pt modelId="{D8144993-DBFE-4DAE-8136-4C678E9A2C68}" type="sibTrans" cxnId="{8666B909-6ACA-4235-8D9A-4C32A171C01B}">
      <dgm:prSet/>
      <dgm:spPr/>
      <dgm:t>
        <a:bodyPr/>
        <a:lstStyle/>
        <a:p>
          <a:endParaRPr lang="en-US"/>
        </a:p>
      </dgm:t>
    </dgm:pt>
    <dgm:pt modelId="{177C3271-1E1F-4F64-892E-BADAC9A6C5F4}">
      <dgm:prSet/>
      <dgm:spPr/>
      <dgm:t>
        <a:bodyPr/>
        <a:lstStyle/>
        <a:p>
          <a:r>
            <a:rPr lang="en-NZ"/>
            <a:t>Education Issues</a:t>
          </a:r>
          <a:endParaRPr lang="en-US"/>
        </a:p>
      </dgm:t>
    </dgm:pt>
    <dgm:pt modelId="{84DDE24A-38AE-49C3-8891-6888C3648CC0}" type="parTrans" cxnId="{27AD5BB2-91C0-437E-A63D-71CCCB950E9E}">
      <dgm:prSet/>
      <dgm:spPr/>
      <dgm:t>
        <a:bodyPr/>
        <a:lstStyle/>
        <a:p>
          <a:endParaRPr lang="en-US"/>
        </a:p>
      </dgm:t>
    </dgm:pt>
    <dgm:pt modelId="{6CE0CD65-790C-47D8-AAC7-95293FB51170}" type="sibTrans" cxnId="{27AD5BB2-91C0-437E-A63D-71CCCB950E9E}">
      <dgm:prSet/>
      <dgm:spPr/>
      <dgm:t>
        <a:bodyPr/>
        <a:lstStyle/>
        <a:p>
          <a:endParaRPr lang="en-US"/>
        </a:p>
      </dgm:t>
    </dgm:pt>
    <dgm:pt modelId="{6C0AE6A9-0F7A-4745-BD58-3BF8B0C63554}">
      <dgm:prSet/>
      <dgm:spPr/>
      <dgm:t>
        <a:bodyPr/>
        <a:lstStyle/>
        <a:p>
          <a:r>
            <a:rPr lang="en-NZ"/>
            <a:t>Suspensions</a:t>
          </a:r>
          <a:endParaRPr lang="en-US"/>
        </a:p>
      </dgm:t>
    </dgm:pt>
    <dgm:pt modelId="{304DF0B1-88AC-414D-9BD8-4F6770D6364A}" type="parTrans" cxnId="{391BB0FA-DAA7-437C-8A96-BAB563766477}">
      <dgm:prSet/>
      <dgm:spPr/>
      <dgm:t>
        <a:bodyPr/>
        <a:lstStyle/>
        <a:p>
          <a:endParaRPr lang="en-US"/>
        </a:p>
      </dgm:t>
    </dgm:pt>
    <dgm:pt modelId="{753E479E-7E0A-4E76-8AD3-323086E0C8D2}" type="sibTrans" cxnId="{391BB0FA-DAA7-437C-8A96-BAB563766477}">
      <dgm:prSet/>
      <dgm:spPr/>
      <dgm:t>
        <a:bodyPr/>
        <a:lstStyle/>
        <a:p>
          <a:endParaRPr lang="en-US"/>
        </a:p>
      </dgm:t>
    </dgm:pt>
    <dgm:pt modelId="{ECC958EC-590E-4C91-B0C0-957B9AE607A7}">
      <dgm:prSet/>
      <dgm:spPr/>
      <dgm:t>
        <a:bodyPr/>
        <a:lstStyle/>
        <a:p>
          <a:r>
            <a:rPr lang="en-NZ"/>
            <a:t>Expulsions</a:t>
          </a:r>
          <a:endParaRPr lang="en-US"/>
        </a:p>
      </dgm:t>
    </dgm:pt>
    <dgm:pt modelId="{D6E1414C-333D-4FDA-8C2B-38BA1C742F54}" type="parTrans" cxnId="{E53F3644-594C-4B32-83DB-B1B3480267F3}">
      <dgm:prSet/>
      <dgm:spPr/>
      <dgm:t>
        <a:bodyPr/>
        <a:lstStyle/>
        <a:p>
          <a:endParaRPr lang="en-US"/>
        </a:p>
      </dgm:t>
    </dgm:pt>
    <dgm:pt modelId="{2F973E1F-AC34-497A-ADC7-FF289CBFB093}" type="sibTrans" cxnId="{E53F3644-594C-4B32-83DB-B1B3480267F3}">
      <dgm:prSet/>
      <dgm:spPr/>
      <dgm:t>
        <a:bodyPr/>
        <a:lstStyle/>
        <a:p>
          <a:endParaRPr lang="en-US"/>
        </a:p>
      </dgm:t>
    </dgm:pt>
    <dgm:pt modelId="{330C8C43-FD90-4302-B409-47D2C3F699B1}">
      <dgm:prSet/>
      <dgm:spPr/>
      <dgm:t>
        <a:bodyPr/>
        <a:lstStyle/>
        <a:p>
          <a:r>
            <a:rPr lang="en-NZ"/>
            <a:t>Multiple school enrolments</a:t>
          </a:r>
          <a:br>
            <a:rPr lang="en-NZ"/>
          </a:br>
          <a:endParaRPr lang="en-US"/>
        </a:p>
      </dgm:t>
    </dgm:pt>
    <dgm:pt modelId="{7A049D10-A10B-41FA-85CD-68F6D21B25D5}" type="parTrans" cxnId="{614EB85B-11CC-43EA-A1BE-5C26048293EE}">
      <dgm:prSet/>
      <dgm:spPr/>
      <dgm:t>
        <a:bodyPr/>
        <a:lstStyle/>
        <a:p>
          <a:endParaRPr lang="en-US"/>
        </a:p>
      </dgm:t>
    </dgm:pt>
    <dgm:pt modelId="{BF32DB24-390E-4690-A0C3-1E80152E0AD2}" type="sibTrans" cxnId="{614EB85B-11CC-43EA-A1BE-5C26048293EE}">
      <dgm:prSet/>
      <dgm:spPr/>
      <dgm:t>
        <a:bodyPr/>
        <a:lstStyle/>
        <a:p>
          <a:endParaRPr lang="en-US"/>
        </a:p>
      </dgm:t>
    </dgm:pt>
    <dgm:pt modelId="{8A8EB491-0222-4418-9074-2C20308CFA77}">
      <dgm:prSet/>
      <dgm:spPr/>
      <dgm:t>
        <a:bodyPr/>
        <a:lstStyle/>
        <a:p>
          <a:r>
            <a:rPr lang="en-NZ"/>
            <a:t>Socioeconomic Issues</a:t>
          </a:r>
          <a:endParaRPr lang="en-US"/>
        </a:p>
      </dgm:t>
    </dgm:pt>
    <dgm:pt modelId="{74CC0A26-E40D-4B10-B967-E2B6916828B2}" type="parTrans" cxnId="{E54EAED1-9C2B-4578-9C74-43D69A3F4CA7}">
      <dgm:prSet/>
      <dgm:spPr/>
      <dgm:t>
        <a:bodyPr/>
        <a:lstStyle/>
        <a:p>
          <a:endParaRPr lang="en-US"/>
        </a:p>
      </dgm:t>
    </dgm:pt>
    <dgm:pt modelId="{BA940927-7F88-4E8F-AD58-EDBF1A3F897E}" type="sibTrans" cxnId="{E54EAED1-9C2B-4578-9C74-43D69A3F4CA7}">
      <dgm:prSet/>
      <dgm:spPr/>
      <dgm:t>
        <a:bodyPr/>
        <a:lstStyle/>
        <a:p>
          <a:endParaRPr lang="en-US"/>
        </a:p>
      </dgm:t>
    </dgm:pt>
    <dgm:pt modelId="{3C03095B-EF3A-4E44-A558-B54F3B76BDD7}">
      <dgm:prSet/>
      <dgm:spPr/>
      <dgm:t>
        <a:bodyPr/>
        <a:lstStyle/>
        <a:p>
          <a:r>
            <a:rPr lang="en-NZ"/>
            <a:t>School decile</a:t>
          </a:r>
          <a:endParaRPr lang="en-US"/>
        </a:p>
      </dgm:t>
    </dgm:pt>
    <dgm:pt modelId="{81F63BAC-43B0-4B03-B478-3571BBA4D32F}" type="parTrans" cxnId="{A27BE258-4F2E-4D6B-82F5-DF9D4E186D6E}">
      <dgm:prSet/>
      <dgm:spPr/>
      <dgm:t>
        <a:bodyPr/>
        <a:lstStyle/>
        <a:p>
          <a:endParaRPr lang="en-US"/>
        </a:p>
      </dgm:t>
    </dgm:pt>
    <dgm:pt modelId="{7A492F8A-AA46-495B-B64A-0972003A5D1D}" type="sibTrans" cxnId="{A27BE258-4F2E-4D6B-82F5-DF9D4E186D6E}">
      <dgm:prSet/>
      <dgm:spPr/>
      <dgm:t>
        <a:bodyPr/>
        <a:lstStyle/>
        <a:p>
          <a:endParaRPr lang="en-US"/>
        </a:p>
      </dgm:t>
    </dgm:pt>
    <dgm:pt modelId="{6D378B47-1C72-427E-9726-ECB03B3B2374}">
      <dgm:prSet/>
      <dgm:spPr/>
      <dgm:t>
        <a:bodyPr/>
        <a:lstStyle/>
        <a:p>
          <a:r>
            <a:rPr lang="en-NZ"/>
            <a:t>Receiving a benefit</a:t>
          </a:r>
          <a:endParaRPr lang="en-US"/>
        </a:p>
      </dgm:t>
    </dgm:pt>
    <dgm:pt modelId="{DE13AA04-4F37-4EC2-80FE-FA26A2031FD2}" type="parTrans" cxnId="{7A78E243-599B-4ED4-B14C-79AC780A3C1B}">
      <dgm:prSet/>
      <dgm:spPr/>
      <dgm:t>
        <a:bodyPr/>
        <a:lstStyle/>
        <a:p>
          <a:endParaRPr lang="en-US"/>
        </a:p>
      </dgm:t>
    </dgm:pt>
    <dgm:pt modelId="{48F64126-A37C-4E2B-8ED7-44E226E3C6F0}" type="sibTrans" cxnId="{7A78E243-599B-4ED4-B14C-79AC780A3C1B}">
      <dgm:prSet/>
      <dgm:spPr/>
      <dgm:t>
        <a:bodyPr/>
        <a:lstStyle/>
        <a:p>
          <a:endParaRPr lang="en-US"/>
        </a:p>
      </dgm:t>
    </dgm:pt>
    <dgm:pt modelId="{E5EB3864-72A3-4F8F-B2B2-051FF7DDB148}" type="pres">
      <dgm:prSet presAssocID="{F02B3B40-BDF8-4CB0-972A-148A5AD3D212}" presName="linear" presStyleCnt="0">
        <dgm:presLayoutVars>
          <dgm:dir/>
          <dgm:animLvl val="lvl"/>
          <dgm:resizeHandles val="exact"/>
        </dgm:presLayoutVars>
      </dgm:prSet>
      <dgm:spPr/>
    </dgm:pt>
    <dgm:pt modelId="{DB104B1A-1779-4DC2-A17D-198C82495C85}" type="pres">
      <dgm:prSet presAssocID="{9D724B0A-3BD7-4B0E-9C8A-6849E77B67EA}" presName="parentLin" presStyleCnt="0"/>
      <dgm:spPr/>
    </dgm:pt>
    <dgm:pt modelId="{D47C2BDC-B70D-4152-8B52-DE56512141C3}" type="pres">
      <dgm:prSet presAssocID="{9D724B0A-3BD7-4B0E-9C8A-6849E77B67EA}" presName="parentLeftMargin" presStyleLbl="node1" presStyleIdx="0" presStyleCnt="3"/>
      <dgm:spPr/>
    </dgm:pt>
    <dgm:pt modelId="{89E3DDA0-3E9D-4EEA-AD85-CE2206628B9C}" type="pres">
      <dgm:prSet presAssocID="{9D724B0A-3BD7-4B0E-9C8A-6849E77B67EA}" presName="parentText" presStyleLbl="node1" presStyleIdx="0" presStyleCnt="3">
        <dgm:presLayoutVars>
          <dgm:chMax val="0"/>
          <dgm:bulletEnabled val="1"/>
        </dgm:presLayoutVars>
      </dgm:prSet>
      <dgm:spPr/>
    </dgm:pt>
    <dgm:pt modelId="{CA797E68-A933-4633-B0CD-4AE84F9F64B6}" type="pres">
      <dgm:prSet presAssocID="{9D724B0A-3BD7-4B0E-9C8A-6849E77B67EA}" presName="negativeSpace" presStyleCnt="0"/>
      <dgm:spPr/>
    </dgm:pt>
    <dgm:pt modelId="{6121C019-BA2B-4073-9D52-3E5274AF08A7}" type="pres">
      <dgm:prSet presAssocID="{9D724B0A-3BD7-4B0E-9C8A-6849E77B67EA}" presName="childText" presStyleLbl="conFgAcc1" presStyleIdx="0" presStyleCnt="3">
        <dgm:presLayoutVars>
          <dgm:bulletEnabled val="1"/>
        </dgm:presLayoutVars>
      </dgm:prSet>
      <dgm:spPr/>
    </dgm:pt>
    <dgm:pt modelId="{AAF8099E-267B-4DEF-A376-2680A9DE43B2}" type="pres">
      <dgm:prSet presAssocID="{C552DA05-0831-4ED9-A7CA-7B8C425B2667}" presName="spaceBetweenRectangles" presStyleCnt="0"/>
      <dgm:spPr/>
    </dgm:pt>
    <dgm:pt modelId="{C4FFFAAE-6356-43BB-84CD-93B48D5FB2DC}" type="pres">
      <dgm:prSet presAssocID="{177C3271-1E1F-4F64-892E-BADAC9A6C5F4}" presName="parentLin" presStyleCnt="0"/>
      <dgm:spPr/>
    </dgm:pt>
    <dgm:pt modelId="{CF8A559D-FA82-4255-93D7-78C1E6711ECC}" type="pres">
      <dgm:prSet presAssocID="{177C3271-1E1F-4F64-892E-BADAC9A6C5F4}" presName="parentLeftMargin" presStyleLbl="node1" presStyleIdx="0" presStyleCnt="3"/>
      <dgm:spPr/>
    </dgm:pt>
    <dgm:pt modelId="{8982092C-9724-40E3-8080-FDDFFE4D0C05}" type="pres">
      <dgm:prSet presAssocID="{177C3271-1E1F-4F64-892E-BADAC9A6C5F4}" presName="parentText" presStyleLbl="node1" presStyleIdx="1" presStyleCnt="3">
        <dgm:presLayoutVars>
          <dgm:chMax val="0"/>
          <dgm:bulletEnabled val="1"/>
        </dgm:presLayoutVars>
      </dgm:prSet>
      <dgm:spPr/>
    </dgm:pt>
    <dgm:pt modelId="{2F73C8A4-F33F-490F-A131-6E2708C17503}" type="pres">
      <dgm:prSet presAssocID="{177C3271-1E1F-4F64-892E-BADAC9A6C5F4}" presName="negativeSpace" presStyleCnt="0"/>
      <dgm:spPr/>
    </dgm:pt>
    <dgm:pt modelId="{3F1815A8-325B-4E04-9F67-BA4369E504E3}" type="pres">
      <dgm:prSet presAssocID="{177C3271-1E1F-4F64-892E-BADAC9A6C5F4}" presName="childText" presStyleLbl="conFgAcc1" presStyleIdx="1" presStyleCnt="3">
        <dgm:presLayoutVars>
          <dgm:bulletEnabled val="1"/>
        </dgm:presLayoutVars>
      </dgm:prSet>
      <dgm:spPr/>
    </dgm:pt>
    <dgm:pt modelId="{E618EC3F-BBE1-4123-93D0-4D3E7473B160}" type="pres">
      <dgm:prSet presAssocID="{6CE0CD65-790C-47D8-AAC7-95293FB51170}" presName="spaceBetweenRectangles" presStyleCnt="0"/>
      <dgm:spPr/>
    </dgm:pt>
    <dgm:pt modelId="{72CDEC54-2894-404F-ACC2-5546ADDC396B}" type="pres">
      <dgm:prSet presAssocID="{8A8EB491-0222-4418-9074-2C20308CFA77}" presName="parentLin" presStyleCnt="0"/>
      <dgm:spPr/>
    </dgm:pt>
    <dgm:pt modelId="{DEF84D99-614B-4C70-8F14-10EBBE30EBC9}" type="pres">
      <dgm:prSet presAssocID="{8A8EB491-0222-4418-9074-2C20308CFA77}" presName="parentLeftMargin" presStyleLbl="node1" presStyleIdx="1" presStyleCnt="3"/>
      <dgm:spPr/>
    </dgm:pt>
    <dgm:pt modelId="{6F5B44B5-570C-43C0-9DB6-759BC4DC0D6C}" type="pres">
      <dgm:prSet presAssocID="{8A8EB491-0222-4418-9074-2C20308CFA77}" presName="parentText" presStyleLbl="node1" presStyleIdx="2" presStyleCnt="3">
        <dgm:presLayoutVars>
          <dgm:chMax val="0"/>
          <dgm:bulletEnabled val="1"/>
        </dgm:presLayoutVars>
      </dgm:prSet>
      <dgm:spPr/>
    </dgm:pt>
    <dgm:pt modelId="{F789F57C-3CDD-453B-9EB5-08318E75F85A}" type="pres">
      <dgm:prSet presAssocID="{8A8EB491-0222-4418-9074-2C20308CFA77}" presName="negativeSpace" presStyleCnt="0"/>
      <dgm:spPr/>
    </dgm:pt>
    <dgm:pt modelId="{4BBEF38F-2204-4355-BA97-BEB09FFB58C5}" type="pres">
      <dgm:prSet presAssocID="{8A8EB491-0222-4418-9074-2C20308CFA77}" presName="childText" presStyleLbl="conFgAcc1" presStyleIdx="2" presStyleCnt="3">
        <dgm:presLayoutVars>
          <dgm:bulletEnabled val="1"/>
        </dgm:presLayoutVars>
      </dgm:prSet>
      <dgm:spPr/>
    </dgm:pt>
  </dgm:ptLst>
  <dgm:cxnLst>
    <dgm:cxn modelId="{BA7A4B00-FE58-4F85-9C38-3057405C560C}" type="presOf" srcId="{9D724B0A-3BD7-4B0E-9C8A-6849E77B67EA}" destId="{89E3DDA0-3E9D-4EEA-AD85-CE2206628B9C}" srcOrd="1" destOrd="0" presId="urn:microsoft.com/office/officeart/2005/8/layout/list1"/>
    <dgm:cxn modelId="{6FE53D04-9F96-44FC-BC3A-707A2AE0FEBE}" srcId="{9D724B0A-3BD7-4B0E-9C8A-6849E77B67EA}" destId="{07DA755E-700E-4DE3-8E57-814DEF90BE2A}" srcOrd="3" destOrd="0" parTransId="{835BF3FC-8780-476F-898C-6F2C74B478C0}" sibTransId="{E50C8465-3350-44B9-A53B-11564C1817BE}"/>
    <dgm:cxn modelId="{8666B909-6ACA-4235-8D9A-4C32A171C01B}" srcId="{9D724B0A-3BD7-4B0E-9C8A-6849E77B67EA}" destId="{85E1BED0-26A4-4F30-B814-DD37291C5A28}" srcOrd="4" destOrd="0" parTransId="{FDF7F053-F266-4A8D-B715-A47CF6070FE9}" sibTransId="{D8144993-DBFE-4DAE-8136-4C678E9A2C68}"/>
    <dgm:cxn modelId="{BE13FC13-D177-46B9-84C7-BEE3616A7AD8}" type="presOf" srcId="{8A8EB491-0222-4418-9074-2C20308CFA77}" destId="{6F5B44B5-570C-43C0-9DB6-759BC4DC0D6C}" srcOrd="1" destOrd="0" presId="urn:microsoft.com/office/officeart/2005/8/layout/list1"/>
    <dgm:cxn modelId="{431C6C34-6D93-4C3A-AE54-1DB1B18F45D7}" type="presOf" srcId="{8A8EB491-0222-4418-9074-2C20308CFA77}" destId="{DEF84D99-614B-4C70-8F14-10EBBE30EBC9}" srcOrd="0" destOrd="0" presId="urn:microsoft.com/office/officeart/2005/8/layout/list1"/>
    <dgm:cxn modelId="{8C5FBF34-2D43-4F3D-BFE4-A3023FEF3B8E}" type="presOf" srcId="{F02B3B40-BDF8-4CB0-972A-148A5AD3D212}" destId="{E5EB3864-72A3-4F8F-B2B2-051FF7DDB148}" srcOrd="0" destOrd="0" presId="urn:microsoft.com/office/officeart/2005/8/layout/list1"/>
    <dgm:cxn modelId="{10639A40-8A05-4F60-B608-D50B88ED7166}" type="presOf" srcId="{330C8C43-FD90-4302-B409-47D2C3F699B1}" destId="{3F1815A8-325B-4E04-9F67-BA4369E504E3}" srcOrd="0" destOrd="2" presId="urn:microsoft.com/office/officeart/2005/8/layout/list1"/>
    <dgm:cxn modelId="{614EB85B-11CC-43EA-A1BE-5C26048293EE}" srcId="{177C3271-1E1F-4F64-892E-BADAC9A6C5F4}" destId="{330C8C43-FD90-4302-B409-47D2C3F699B1}" srcOrd="2" destOrd="0" parTransId="{7A049D10-A10B-41FA-85CD-68F6D21B25D5}" sibTransId="{BF32DB24-390E-4690-A0C3-1E80152E0AD2}"/>
    <dgm:cxn modelId="{7A78E243-599B-4ED4-B14C-79AC780A3C1B}" srcId="{8A8EB491-0222-4418-9074-2C20308CFA77}" destId="{6D378B47-1C72-427E-9726-ECB03B3B2374}" srcOrd="1" destOrd="0" parTransId="{DE13AA04-4F37-4EC2-80FE-FA26A2031FD2}" sibTransId="{48F64126-A37C-4E2B-8ED7-44E226E3C6F0}"/>
    <dgm:cxn modelId="{E53F3644-594C-4B32-83DB-B1B3480267F3}" srcId="{177C3271-1E1F-4F64-892E-BADAC9A6C5F4}" destId="{ECC958EC-590E-4C91-B0C0-957B9AE607A7}" srcOrd="1" destOrd="0" parTransId="{D6E1414C-333D-4FDA-8C2B-38BA1C742F54}" sibTransId="{2F973E1F-AC34-497A-ADC7-FF289CBFB093}"/>
    <dgm:cxn modelId="{23FEDE76-BE85-4744-93E6-7C3953B290FA}" srcId="{F02B3B40-BDF8-4CB0-972A-148A5AD3D212}" destId="{9D724B0A-3BD7-4B0E-9C8A-6849E77B67EA}" srcOrd="0" destOrd="0" parTransId="{0D3E32C7-258E-4141-8F38-1AB65C89C3B0}" sibTransId="{C552DA05-0831-4ED9-A7CA-7B8C425B2667}"/>
    <dgm:cxn modelId="{9814F256-EF4A-4574-87E4-685CD537B92F}" type="presOf" srcId="{9D724B0A-3BD7-4B0E-9C8A-6849E77B67EA}" destId="{D47C2BDC-B70D-4152-8B52-DE56512141C3}" srcOrd="0" destOrd="0" presId="urn:microsoft.com/office/officeart/2005/8/layout/list1"/>
    <dgm:cxn modelId="{A27BE258-4F2E-4D6B-82F5-DF9D4E186D6E}" srcId="{8A8EB491-0222-4418-9074-2C20308CFA77}" destId="{3C03095B-EF3A-4E44-A558-B54F3B76BDD7}" srcOrd="0" destOrd="0" parTransId="{81F63BAC-43B0-4B03-B478-3571BBA4D32F}" sibTransId="{7A492F8A-AA46-495B-B64A-0972003A5D1D}"/>
    <dgm:cxn modelId="{BB1E8B84-AB8C-4BCA-A9BB-E201D6828D69}" type="presOf" srcId="{6C0AE6A9-0F7A-4745-BD58-3BF8B0C63554}" destId="{3F1815A8-325B-4E04-9F67-BA4369E504E3}" srcOrd="0" destOrd="0" presId="urn:microsoft.com/office/officeart/2005/8/layout/list1"/>
    <dgm:cxn modelId="{70DF9984-0F4B-4AAD-82F4-AD819C06C1E0}" srcId="{9D724B0A-3BD7-4B0E-9C8A-6849E77B67EA}" destId="{853EDBE1-9EDF-4466-91F0-5A99CE761AC0}" srcOrd="2" destOrd="0" parTransId="{F89C60F7-92EE-46AB-B508-1D038B80D243}" sibTransId="{698E9EAB-B352-4427-9327-8B14D1F4AD4E}"/>
    <dgm:cxn modelId="{A048FC93-8BA7-4BF1-B94A-AF03DD5ABC5F}" type="presOf" srcId="{3C03095B-EF3A-4E44-A558-B54F3B76BDD7}" destId="{4BBEF38F-2204-4355-BA97-BEB09FFB58C5}" srcOrd="0" destOrd="0" presId="urn:microsoft.com/office/officeart/2005/8/layout/list1"/>
    <dgm:cxn modelId="{D7D9CD94-F832-459E-96D6-FC379F75D075}" type="presOf" srcId="{ECC958EC-590E-4C91-B0C0-957B9AE607A7}" destId="{3F1815A8-325B-4E04-9F67-BA4369E504E3}" srcOrd="0" destOrd="1" presId="urn:microsoft.com/office/officeart/2005/8/layout/list1"/>
    <dgm:cxn modelId="{151700A4-DF8D-425B-91C9-32292D9A02E4}" type="presOf" srcId="{07DA755E-700E-4DE3-8E57-814DEF90BE2A}" destId="{6121C019-BA2B-4073-9D52-3E5274AF08A7}" srcOrd="0" destOrd="3" presId="urn:microsoft.com/office/officeart/2005/8/layout/list1"/>
    <dgm:cxn modelId="{4FA8C2A6-199F-40F9-8A7A-A9D89D9B4FC5}" srcId="{9D724B0A-3BD7-4B0E-9C8A-6849E77B67EA}" destId="{EF13C703-4986-4C58-BFBE-9C5FD9D272F1}" srcOrd="1" destOrd="0" parTransId="{E1A3DD33-1ECB-482B-A9FB-4B2E98F598DB}" sibTransId="{10900CCE-B22A-4EDE-B2E7-1B05924F91EA}"/>
    <dgm:cxn modelId="{AE93FCA8-6DD5-4966-BC01-2851A23150EF}" type="presOf" srcId="{EF13C703-4986-4C58-BFBE-9C5FD9D272F1}" destId="{6121C019-BA2B-4073-9D52-3E5274AF08A7}" srcOrd="0" destOrd="1" presId="urn:microsoft.com/office/officeart/2005/8/layout/list1"/>
    <dgm:cxn modelId="{27AD5BB2-91C0-437E-A63D-71CCCB950E9E}" srcId="{F02B3B40-BDF8-4CB0-972A-148A5AD3D212}" destId="{177C3271-1E1F-4F64-892E-BADAC9A6C5F4}" srcOrd="1" destOrd="0" parTransId="{84DDE24A-38AE-49C3-8891-6888C3648CC0}" sibTransId="{6CE0CD65-790C-47D8-AAC7-95293FB51170}"/>
    <dgm:cxn modelId="{BCB8EDB5-57CE-4D92-8D02-4C4010FD19CD}" type="presOf" srcId="{177C3271-1E1F-4F64-892E-BADAC9A6C5F4}" destId="{CF8A559D-FA82-4255-93D7-78C1E6711ECC}" srcOrd="0" destOrd="0" presId="urn:microsoft.com/office/officeart/2005/8/layout/list1"/>
    <dgm:cxn modelId="{F1EB9DBA-8139-4CCD-9751-F139AE70B8BC}" type="presOf" srcId="{6D378B47-1C72-427E-9726-ECB03B3B2374}" destId="{4BBEF38F-2204-4355-BA97-BEB09FFB58C5}" srcOrd="0" destOrd="1" presId="urn:microsoft.com/office/officeart/2005/8/layout/list1"/>
    <dgm:cxn modelId="{7B2BF3C1-C572-4EBF-B437-2C2B149F80EA}" type="presOf" srcId="{853EDBE1-9EDF-4466-91F0-5A99CE761AC0}" destId="{6121C019-BA2B-4073-9D52-3E5274AF08A7}" srcOrd="0" destOrd="2" presId="urn:microsoft.com/office/officeart/2005/8/layout/list1"/>
    <dgm:cxn modelId="{E54EAED1-9C2B-4578-9C74-43D69A3F4CA7}" srcId="{F02B3B40-BDF8-4CB0-972A-148A5AD3D212}" destId="{8A8EB491-0222-4418-9074-2C20308CFA77}" srcOrd="2" destOrd="0" parTransId="{74CC0A26-E40D-4B10-B967-E2B6916828B2}" sibTransId="{BA940927-7F88-4E8F-AD58-EDBF1A3F897E}"/>
    <dgm:cxn modelId="{87A339D6-2C7F-4A59-A691-89801B40E1F7}" type="presOf" srcId="{85E1BED0-26A4-4F30-B814-DD37291C5A28}" destId="{6121C019-BA2B-4073-9D52-3E5274AF08A7}" srcOrd="0" destOrd="4" presId="urn:microsoft.com/office/officeart/2005/8/layout/list1"/>
    <dgm:cxn modelId="{E9CA9DDE-35E2-43E2-B209-976055F6A5E5}" srcId="{9D724B0A-3BD7-4B0E-9C8A-6849E77B67EA}" destId="{11A4998C-DC72-4FC8-AC2B-D948CC22BD1B}" srcOrd="0" destOrd="0" parTransId="{6B9FE720-1812-4BD5-867F-B5F857E95A01}" sibTransId="{EB0F944A-4EDF-473B-932B-EEFAFB653D4C}"/>
    <dgm:cxn modelId="{739CFDE1-063E-4BDE-82A6-EB2E5CFC8760}" type="presOf" srcId="{11A4998C-DC72-4FC8-AC2B-D948CC22BD1B}" destId="{6121C019-BA2B-4073-9D52-3E5274AF08A7}" srcOrd="0" destOrd="0" presId="urn:microsoft.com/office/officeart/2005/8/layout/list1"/>
    <dgm:cxn modelId="{391BB0FA-DAA7-437C-8A96-BAB563766477}" srcId="{177C3271-1E1F-4F64-892E-BADAC9A6C5F4}" destId="{6C0AE6A9-0F7A-4745-BD58-3BF8B0C63554}" srcOrd="0" destOrd="0" parTransId="{304DF0B1-88AC-414D-9BD8-4F6770D6364A}" sibTransId="{753E479E-7E0A-4E76-8AD3-323086E0C8D2}"/>
    <dgm:cxn modelId="{4686FCFD-32C5-4851-AA44-95FEF5D64E8C}" type="presOf" srcId="{177C3271-1E1F-4F64-892E-BADAC9A6C5F4}" destId="{8982092C-9724-40E3-8080-FDDFFE4D0C05}" srcOrd="1" destOrd="0" presId="urn:microsoft.com/office/officeart/2005/8/layout/list1"/>
    <dgm:cxn modelId="{8D990F6C-E33A-4E6F-A23B-74E03832FE08}" type="presParOf" srcId="{E5EB3864-72A3-4F8F-B2B2-051FF7DDB148}" destId="{DB104B1A-1779-4DC2-A17D-198C82495C85}" srcOrd="0" destOrd="0" presId="urn:microsoft.com/office/officeart/2005/8/layout/list1"/>
    <dgm:cxn modelId="{D8DB75AF-B0A0-4ABD-A68E-063983D06866}" type="presParOf" srcId="{DB104B1A-1779-4DC2-A17D-198C82495C85}" destId="{D47C2BDC-B70D-4152-8B52-DE56512141C3}" srcOrd="0" destOrd="0" presId="urn:microsoft.com/office/officeart/2005/8/layout/list1"/>
    <dgm:cxn modelId="{19FEBE18-7927-499E-937C-5D0FE7976023}" type="presParOf" srcId="{DB104B1A-1779-4DC2-A17D-198C82495C85}" destId="{89E3DDA0-3E9D-4EEA-AD85-CE2206628B9C}" srcOrd="1" destOrd="0" presId="urn:microsoft.com/office/officeart/2005/8/layout/list1"/>
    <dgm:cxn modelId="{3965E9C6-B231-444A-8DE5-8BB47D8869DC}" type="presParOf" srcId="{E5EB3864-72A3-4F8F-B2B2-051FF7DDB148}" destId="{CA797E68-A933-4633-B0CD-4AE84F9F64B6}" srcOrd="1" destOrd="0" presId="urn:microsoft.com/office/officeart/2005/8/layout/list1"/>
    <dgm:cxn modelId="{E04325EC-AC13-4A1A-9151-E4EAD0806708}" type="presParOf" srcId="{E5EB3864-72A3-4F8F-B2B2-051FF7DDB148}" destId="{6121C019-BA2B-4073-9D52-3E5274AF08A7}" srcOrd="2" destOrd="0" presId="urn:microsoft.com/office/officeart/2005/8/layout/list1"/>
    <dgm:cxn modelId="{2B835555-B9D9-44D0-8A4E-3366923B61F3}" type="presParOf" srcId="{E5EB3864-72A3-4F8F-B2B2-051FF7DDB148}" destId="{AAF8099E-267B-4DEF-A376-2680A9DE43B2}" srcOrd="3" destOrd="0" presId="urn:microsoft.com/office/officeart/2005/8/layout/list1"/>
    <dgm:cxn modelId="{48E851A6-9AD8-4698-990D-E02747DCC87A}" type="presParOf" srcId="{E5EB3864-72A3-4F8F-B2B2-051FF7DDB148}" destId="{C4FFFAAE-6356-43BB-84CD-93B48D5FB2DC}" srcOrd="4" destOrd="0" presId="urn:microsoft.com/office/officeart/2005/8/layout/list1"/>
    <dgm:cxn modelId="{DD89A75D-6823-4E9E-83B4-7EBBDC4AEEFC}" type="presParOf" srcId="{C4FFFAAE-6356-43BB-84CD-93B48D5FB2DC}" destId="{CF8A559D-FA82-4255-93D7-78C1E6711ECC}" srcOrd="0" destOrd="0" presId="urn:microsoft.com/office/officeart/2005/8/layout/list1"/>
    <dgm:cxn modelId="{B79A2404-7748-4406-AA13-DB91EAE92B2E}" type="presParOf" srcId="{C4FFFAAE-6356-43BB-84CD-93B48D5FB2DC}" destId="{8982092C-9724-40E3-8080-FDDFFE4D0C05}" srcOrd="1" destOrd="0" presId="urn:microsoft.com/office/officeart/2005/8/layout/list1"/>
    <dgm:cxn modelId="{3C5394E6-D693-47CF-80F6-24C9855C9B81}" type="presParOf" srcId="{E5EB3864-72A3-4F8F-B2B2-051FF7DDB148}" destId="{2F73C8A4-F33F-490F-A131-6E2708C17503}" srcOrd="5" destOrd="0" presId="urn:microsoft.com/office/officeart/2005/8/layout/list1"/>
    <dgm:cxn modelId="{EB5D6049-BAA6-41E2-8885-289B5FE31998}" type="presParOf" srcId="{E5EB3864-72A3-4F8F-B2B2-051FF7DDB148}" destId="{3F1815A8-325B-4E04-9F67-BA4369E504E3}" srcOrd="6" destOrd="0" presId="urn:microsoft.com/office/officeart/2005/8/layout/list1"/>
    <dgm:cxn modelId="{00B04F73-773D-4558-8D4E-B463CF70EB47}" type="presParOf" srcId="{E5EB3864-72A3-4F8F-B2B2-051FF7DDB148}" destId="{E618EC3F-BBE1-4123-93D0-4D3E7473B160}" srcOrd="7" destOrd="0" presId="urn:microsoft.com/office/officeart/2005/8/layout/list1"/>
    <dgm:cxn modelId="{A3D333D4-55F6-4393-99CC-F5CC1CE0AE76}" type="presParOf" srcId="{E5EB3864-72A3-4F8F-B2B2-051FF7DDB148}" destId="{72CDEC54-2894-404F-ACC2-5546ADDC396B}" srcOrd="8" destOrd="0" presId="urn:microsoft.com/office/officeart/2005/8/layout/list1"/>
    <dgm:cxn modelId="{02A7FABA-9FE5-429D-BF4A-FE58DB92EC93}" type="presParOf" srcId="{72CDEC54-2894-404F-ACC2-5546ADDC396B}" destId="{DEF84D99-614B-4C70-8F14-10EBBE30EBC9}" srcOrd="0" destOrd="0" presId="urn:microsoft.com/office/officeart/2005/8/layout/list1"/>
    <dgm:cxn modelId="{9CBE20CE-F025-4660-A739-6E3E48786686}" type="presParOf" srcId="{72CDEC54-2894-404F-ACC2-5546ADDC396B}" destId="{6F5B44B5-570C-43C0-9DB6-759BC4DC0D6C}" srcOrd="1" destOrd="0" presId="urn:microsoft.com/office/officeart/2005/8/layout/list1"/>
    <dgm:cxn modelId="{E5889296-92F5-4430-95E9-65213ECEC82E}" type="presParOf" srcId="{E5EB3864-72A3-4F8F-B2B2-051FF7DDB148}" destId="{F789F57C-3CDD-453B-9EB5-08318E75F85A}" srcOrd="9" destOrd="0" presId="urn:microsoft.com/office/officeart/2005/8/layout/list1"/>
    <dgm:cxn modelId="{BFF9F95A-0689-4710-B782-BC33582D133A}" type="presParOf" srcId="{E5EB3864-72A3-4F8F-B2B2-051FF7DDB148}" destId="{4BBEF38F-2204-4355-BA97-BEB09FFB58C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9AD71D-38BD-4C9F-B6EA-B5C4D5832F18}"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F44C7F3E-EF55-444A-AA0D-CBFD3207F832}">
      <dgm:prSet custT="1"/>
      <dgm:spPr/>
      <dgm:t>
        <a:bodyPr/>
        <a:lstStyle/>
        <a:p>
          <a:r>
            <a:rPr lang="en-NZ" sz="2800" dirty="0">
              <a:solidFill>
                <a:schemeClr val="bg2"/>
              </a:solidFill>
            </a:rPr>
            <a:t>Reports of concern/ notifications to Oranga Tamariki</a:t>
          </a:r>
          <a:endParaRPr lang="en-US" sz="2800" dirty="0">
            <a:solidFill>
              <a:schemeClr val="bg2"/>
            </a:solidFill>
          </a:endParaRPr>
        </a:p>
      </dgm:t>
    </dgm:pt>
    <dgm:pt modelId="{93F61137-E881-444D-8CA1-1F13A6D37070}" type="parTrans" cxnId="{8A7A681A-4042-43DF-8AAB-DF42DC280BEB}">
      <dgm:prSet/>
      <dgm:spPr/>
      <dgm:t>
        <a:bodyPr/>
        <a:lstStyle/>
        <a:p>
          <a:endParaRPr lang="en-US" sz="2000"/>
        </a:p>
      </dgm:t>
    </dgm:pt>
    <dgm:pt modelId="{50AD2674-DF43-47AE-9ECC-82E3A0AB743D}" type="sibTrans" cxnId="{8A7A681A-4042-43DF-8AAB-DF42DC280BEB}">
      <dgm:prSet/>
      <dgm:spPr/>
      <dgm:t>
        <a:bodyPr/>
        <a:lstStyle/>
        <a:p>
          <a:endParaRPr lang="en-US" sz="2000"/>
        </a:p>
      </dgm:t>
    </dgm:pt>
    <dgm:pt modelId="{74D1FCC5-9E47-4439-A8FE-5A4C85BB9BA9}">
      <dgm:prSet custT="1"/>
      <dgm:spPr/>
      <dgm:t>
        <a:bodyPr/>
        <a:lstStyle/>
        <a:p>
          <a:r>
            <a:rPr lang="en-NZ" sz="2400" dirty="0">
              <a:solidFill>
                <a:schemeClr val="bg2"/>
              </a:solidFill>
            </a:rPr>
            <a:t>In their early lives, there were 1000s of reports of concern about children who went on to offend:</a:t>
          </a:r>
          <a:endParaRPr lang="en-US" sz="2400" dirty="0">
            <a:solidFill>
              <a:schemeClr val="bg2"/>
            </a:solidFill>
          </a:endParaRPr>
        </a:p>
      </dgm:t>
    </dgm:pt>
    <dgm:pt modelId="{9332DAED-8F73-47E7-961F-8D3645A9D08C}" type="parTrans" cxnId="{32FC7982-B596-404E-AF99-AD89ABAAF080}">
      <dgm:prSet/>
      <dgm:spPr/>
      <dgm:t>
        <a:bodyPr/>
        <a:lstStyle/>
        <a:p>
          <a:endParaRPr lang="en-US" sz="2000"/>
        </a:p>
      </dgm:t>
    </dgm:pt>
    <dgm:pt modelId="{A30C359A-B50B-49AC-BCAB-FDD7345ABBEE}" type="sibTrans" cxnId="{32FC7982-B596-404E-AF99-AD89ABAAF080}">
      <dgm:prSet/>
      <dgm:spPr/>
      <dgm:t>
        <a:bodyPr/>
        <a:lstStyle/>
        <a:p>
          <a:endParaRPr lang="en-US" sz="2000"/>
        </a:p>
      </dgm:t>
    </dgm:pt>
    <dgm:pt modelId="{F327B73B-D29C-4CAA-A77D-3B37B044C84A}">
      <dgm:prSet custT="1"/>
      <dgm:spPr/>
      <dgm:t>
        <a:bodyPr/>
        <a:lstStyle/>
        <a:p>
          <a:r>
            <a:rPr lang="en-NZ" sz="2000" dirty="0">
              <a:solidFill>
                <a:schemeClr val="bg2"/>
              </a:solidFill>
            </a:rPr>
            <a:t>	</a:t>
          </a:r>
          <a:r>
            <a:rPr lang="en-NZ" sz="2400" dirty="0">
              <a:solidFill>
                <a:schemeClr val="bg2"/>
              </a:solidFill>
            </a:rPr>
            <a:t>- 1151 ROCs before age 5 </a:t>
          </a:r>
          <a:endParaRPr lang="en-US" sz="2400" dirty="0">
            <a:solidFill>
              <a:schemeClr val="bg2"/>
            </a:solidFill>
          </a:endParaRPr>
        </a:p>
      </dgm:t>
    </dgm:pt>
    <dgm:pt modelId="{58BFEE87-AE8A-4DB5-8DDB-3BB3BB26220D}" type="parTrans" cxnId="{49B4B0F0-A560-47C1-83E8-1EBBB282BF62}">
      <dgm:prSet/>
      <dgm:spPr/>
      <dgm:t>
        <a:bodyPr/>
        <a:lstStyle/>
        <a:p>
          <a:endParaRPr lang="en-US" sz="2000"/>
        </a:p>
      </dgm:t>
    </dgm:pt>
    <dgm:pt modelId="{710D9CA9-FF3E-4FFD-9C23-4A859F638549}" type="sibTrans" cxnId="{49B4B0F0-A560-47C1-83E8-1EBBB282BF62}">
      <dgm:prSet/>
      <dgm:spPr/>
      <dgm:t>
        <a:bodyPr/>
        <a:lstStyle/>
        <a:p>
          <a:endParaRPr lang="en-US" sz="2000"/>
        </a:p>
      </dgm:t>
    </dgm:pt>
    <dgm:pt modelId="{B33FD683-AD6A-464D-87CB-049C3F4837CC}">
      <dgm:prSet custT="1"/>
      <dgm:spPr/>
      <dgm:t>
        <a:bodyPr/>
        <a:lstStyle/>
        <a:p>
          <a:r>
            <a:rPr lang="en-NZ" sz="2000" dirty="0">
              <a:solidFill>
                <a:schemeClr val="bg2"/>
              </a:solidFill>
            </a:rPr>
            <a:t>	</a:t>
          </a:r>
          <a:r>
            <a:rPr lang="en-NZ" sz="2400" dirty="0">
              <a:solidFill>
                <a:schemeClr val="bg2"/>
              </a:solidFill>
            </a:rPr>
            <a:t>- 2888 ages 5 to 10</a:t>
          </a:r>
          <a:endParaRPr lang="en-US" sz="2400" dirty="0">
            <a:solidFill>
              <a:schemeClr val="bg2"/>
            </a:solidFill>
          </a:endParaRPr>
        </a:p>
      </dgm:t>
    </dgm:pt>
    <dgm:pt modelId="{E0482463-506A-428C-A4F9-B39E6393E3C5}" type="parTrans" cxnId="{AC8D4485-7A9F-4DE4-A14C-326E43F8BB9C}">
      <dgm:prSet/>
      <dgm:spPr/>
      <dgm:t>
        <a:bodyPr/>
        <a:lstStyle/>
        <a:p>
          <a:endParaRPr lang="en-US" sz="2000"/>
        </a:p>
      </dgm:t>
    </dgm:pt>
    <dgm:pt modelId="{92E01E9D-27CD-42CB-92B0-49FAD57677B2}" type="sibTrans" cxnId="{AC8D4485-7A9F-4DE4-A14C-326E43F8BB9C}">
      <dgm:prSet/>
      <dgm:spPr/>
      <dgm:t>
        <a:bodyPr/>
        <a:lstStyle/>
        <a:p>
          <a:endParaRPr lang="en-US" sz="2000"/>
        </a:p>
      </dgm:t>
    </dgm:pt>
    <dgm:pt modelId="{3993D735-2816-422D-AE73-3FADBD63C6EC}">
      <dgm:prSet custT="1"/>
      <dgm:spPr/>
      <dgm:t>
        <a:bodyPr/>
        <a:lstStyle/>
        <a:p>
          <a:r>
            <a:rPr lang="en-NZ" sz="2000" dirty="0">
              <a:solidFill>
                <a:schemeClr val="bg2"/>
              </a:solidFill>
            </a:rPr>
            <a:t>	</a:t>
          </a:r>
          <a:r>
            <a:rPr lang="en-NZ" sz="2400" dirty="0">
              <a:solidFill>
                <a:schemeClr val="bg2"/>
              </a:solidFill>
            </a:rPr>
            <a:t>- 3223 from age 10 to 14 </a:t>
          </a:r>
          <a:endParaRPr lang="en-US" sz="2400" dirty="0">
            <a:solidFill>
              <a:schemeClr val="bg2"/>
            </a:solidFill>
          </a:endParaRPr>
        </a:p>
      </dgm:t>
    </dgm:pt>
    <dgm:pt modelId="{9393C505-DD1C-4EB2-A88F-F6C5618A934D}" type="parTrans" cxnId="{5F792E65-D5E6-4CD1-8E50-D8FA8F635004}">
      <dgm:prSet/>
      <dgm:spPr/>
      <dgm:t>
        <a:bodyPr/>
        <a:lstStyle/>
        <a:p>
          <a:endParaRPr lang="en-US" sz="2000"/>
        </a:p>
      </dgm:t>
    </dgm:pt>
    <dgm:pt modelId="{08FCF7DE-505D-4616-8329-51979D23355A}" type="sibTrans" cxnId="{5F792E65-D5E6-4CD1-8E50-D8FA8F635004}">
      <dgm:prSet/>
      <dgm:spPr/>
      <dgm:t>
        <a:bodyPr/>
        <a:lstStyle/>
        <a:p>
          <a:endParaRPr lang="en-US" sz="2000"/>
        </a:p>
      </dgm:t>
    </dgm:pt>
    <dgm:pt modelId="{C484A67E-677E-4B51-ACCF-E08FC2A4F263}" type="pres">
      <dgm:prSet presAssocID="{819AD71D-38BD-4C9F-B6EA-B5C4D5832F18}" presName="linear" presStyleCnt="0">
        <dgm:presLayoutVars>
          <dgm:animLvl val="lvl"/>
          <dgm:resizeHandles val="exact"/>
        </dgm:presLayoutVars>
      </dgm:prSet>
      <dgm:spPr/>
    </dgm:pt>
    <dgm:pt modelId="{7C1B4BF9-8417-4991-8092-9F46BBE25DA9}" type="pres">
      <dgm:prSet presAssocID="{F44C7F3E-EF55-444A-AA0D-CBFD3207F832}" presName="parentText" presStyleLbl="node1" presStyleIdx="0" presStyleCnt="5" custScaleY="141618">
        <dgm:presLayoutVars>
          <dgm:chMax val="0"/>
          <dgm:bulletEnabled val="1"/>
        </dgm:presLayoutVars>
      </dgm:prSet>
      <dgm:spPr/>
    </dgm:pt>
    <dgm:pt modelId="{7AC8D046-4689-4004-B8C6-9C2F9BD83ABE}" type="pres">
      <dgm:prSet presAssocID="{50AD2674-DF43-47AE-9ECC-82E3A0AB743D}" presName="spacer" presStyleCnt="0"/>
      <dgm:spPr/>
    </dgm:pt>
    <dgm:pt modelId="{8B15FCB9-A17B-4683-836C-4ADCFDFE9214}" type="pres">
      <dgm:prSet presAssocID="{74D1FCC5-9E47-4439-A8FE-5A4C85BB9BA9}" presName="parentText" presStyleLbl="node1" presStyleIdx="1" presStyleCnt="5">
        <dgm:presLayoutVars>
          <dgm:chMax val="0"/>
          <dgm:bulletEnabled val="1"/>
        </dgm:presLayoutVars>
      </dgm:prSet>
      <dgm:spPr/>
    </dgm:pt>
    <dgm:pt modelId="{944F70AF-1D45-4532-9E0E-E61343853915}" type="pres">
      <dgm:prSet presAssocID="{A30C359A-B50B-49AC-BCAB-FDD7345ABBEE}" presName="spacer" presStyleCnt="0"/>
      <dgm:spPr/>
    </dgm:pt>
    <dgm:pt modelId="{3E183932-F9AE-4300-BFC7-5C54F7F24945}" type="pres">
      <dgm:prSet presAssocID="{F327B73B-D29C-4CAA-A77D-3B37B044C84A}" presName="parentText" presStyleLbl="node1" presStyleIdx="2" presStyleCnt="5">
        <dgm:presLayoutVars>
          <dgm:chMax val="0"/>
          <dgm:bulletEnabled val="1"/>
        </dgm:presLayoutVars>
      </dgm:prSet>
      <dgm:spPr/>
    </dgm:pt>
    <dgm:pt modelId="{E0C18727-1996-464C-BD4E-EBE6672868C6}" type="pres">
      <dgm:prSet presAssocID="{710D9CA9-FF3E-4FFD-9C23-4A859F638549}" presName="spacer" presStyleCnt="0"/>
      <dgm:spPr/>
    </dgm:pt>
    <dgm:pt modelId="{3AC33DB1-6173-4C35-A13E-9F1F411BD0C0}" type="pres">
      <dgm:prSet presAssocID="{B33FD683-AD6A-464D-87CB-049C3F4837CC}" presName="parentText" presStyleLbl="node1" presStyleIdx="3" presStyleCnt="5">
        <dgm:presLayoutVars>
          <dgm:chMax val="0"/>
          <dgm:bulletEnabled val="1"/>
        </dgm:presLayoutVars>
      </dgm:prSet>
      <dgm:spPr/>
    </dgm:pt>
    <dgm:pt modelId="{BD145C30-C9FE-40D3-A10D-BC2A11DA9AE2}" type="pres">
      <dgm:prSet presAssocID="{92E01E9D-27CD-42CB-92B0-49FAD57677B2}" presName="spacer" presStyleCnt="0"/>
      <dgm:spPr/>
    </dgm:pt>
    <dgm:pt modelId="{644D0968-4CDA-4AD1-8013-62515D8456D0}" type="pres">
      <dgm:prSet presAssocID="{3993D735-2816-422D-AE73-3FADBD63C6EC}" presName="parentText" presStyleLbl="node1" presStyleIdx="4" presStyleCnt="5">
        <dgm:presLayoutVars>
          <dgm:chMax val="0"/>
          <dgm:bulletEnabled val="1"/>
        </dgm:presLayoutVars>
      </dgm:prSet>
      <dgm:spPr/>
    </dgm:pt>
  </dgm:ptLst>
  <dgm:cxnLst>
    <dgm:cxn modelId="{FA8DFB00-E295-4090-AED8-A7EE674E34A3}" type="presOf" srcId="{F44C7F3E-EF55-444A-AA0D-CBFD3207F832}" destId="{7C1B4BF9-8417-4991-8092-9F46BBE25DA9}" srcOrd="0" destOrd="0" presId="urn:microsoft.com/office/officeart/2005/8/layout/vList2"/>
    <dgm:cxn modelId="{8A7A681A-4042-43DF-8AAB-DF42DC280BEB}" srcId="{819AD71D-38BD-4C9F-B6EA-B5C4D5832F18}" destId="{F44C7F3E-EF55-444A-AA0D-CBFD3207F832}" srcOrd="0" destOrd="0" parTransId="{93F61137-E881-444D-8CA1-1F13A6D37070}" sibTransId="{50AD2674-DF43-47AE-9ECC-82E3A0AB743D}"/>
    <dgm:cxn modelId="{B1C1DF5F-9CDD-4F60-A5D4-DF1ABE152FFF}" type="presOf" srcId="{819AD71D-38BD-4C9F-B6EA-B5C4D5832F18}" destId="{C484A67E-677E-4B51-ACCF-E08FC2A4F263}" srcOrd="0" destOrd="0" presId="urn:microsoft.com/office/officeart/2005/8/layout/vList2"/>
    <dgm:cxn modelId="{52B79D44-CD9F-46EB-B49D-939723115073}" type="presOf" srcId="{B33FD683-AD6A-464D-87CB-049C3F4837CC}" destId="{3AC33DB1-6173-4C35-A13E-9F1F411BD0C0}" srcOrd="0" destOrd="0" presId="urn:microsoft.com/office/officeart/2005/8/layout/vList2"/>
    <dgm:cxn modelId="{5F792E65-D5E6-4CD1-8E50-D8FA8F635004}" srcId="{819AD71D-38BD-4C9F-B6EA-B5C4D5832F18}" destId="{3993D735-2816-422D-AE73-3FADBD63C6EC}" srcOrd="4" destOrd="0" parTransId="{9393C505-DD1C-4EB2-A88F-F6C5618A934D}" sibTransId="{08FCF7DE-505D-4616-8329-51979D23355A}"/>
    <dgm:cxn modelId="{32FC7982-B596-404E-AF99-AD89ABAAF080}" srcId="{819AD71D-38BD-4C9F-B6EA-B5C4D5832F18}" destId="{74D1FCC5-9E47-4439-A8FE-5A4C85BB9BA9}" srcOrd="1" destOrd="0" parTransId="{9332DAED-8F73-47E7-961F-8D3645A9D08C}" sibTransId="{A30C359A-B50B-49AC-BCAB-FDD7345ABBEE}"/>
    <dgm:cxn modelId="{DA091284-454E-4202-9A35-5C39078FE0B4}" type="presOf" srcId="{3993D735-2816-422D-AE73-3FADBD63C6EC}" destId="{644D0968-4CDA-4AD1-8013-62515D8456D0}" srcOrd="0" destOrd="0" presId="urn:microsoft.com/office/officeart/2005/8/layout/vList2"/>
    <dgm:cxn modelId="{AC8D4485-7A9F-4DE4-A14C-326E43F8BB9C}" srcId="{819AD71D-38BD-4C9F-B6EA-B5C4D5832F18}" destId="{B33FD683-AD6A-464D-87CB-049C3F4837CC}" srcOrd="3" destOrd="0" parTransId="{E0482463-506A-428C-A4F9-B39E6393E3C5}" sibTransId="{92E01E9D-27CD-42CB-92B0-49FAD57677B2}"/>
    <dgm:cxn modelId="{AC0A3E97-0946-4AC8-85F9-CDB866FC6D4F}" type="presOf" srcId="{74D1FCC5-9E47-4439-A8FE-5A4C85BB9BA9}" destId="{8B15FCB9-A17B-4683-836C-4ADCFDFE9214}" srcOrd="0" destOrd="0" presId="urn:microsoft.com/office/officeart/2005/8/layout/vList2"/>
    <dgm:cxn modelId="{34F86ECF-F8D3-429D-8990-7BFDDC5ADF10}" type="presOf" srcId="{F327B73B-D29C-4CAA-A77D-3B37B044C84A}" destId="{3E183932-F9AE-4300-BFC7-5C54F7F24945}" srcOrd="0" destOrd="0" presId="urn:microsoft.com/office/officeart/2005/8/layout/vList2"/>
    <dgm:cxn modelId="{49B4B0F0-A560-47C1-83E8-1EBBB282BF62}" srcId="{819AD71D-38BD-4C9F-B6EA-B5C4D5832F18}" destId="{F327B73B-D29C-4CAA-A77D-3B37B044C84A}" srcOrd="2" destOrd="0" parTransId="{58BFEE87-AE8A-4DB5-8DDB-3BB3BB26220D}" sibTransId="{710D9CA9-FF3E-4FFD-9C23-4A859F638549}"/>
    <dgm:cxn modelId="{410003DB-B13A-465A-80B9-D57FEC05A1AB}" type="presParOf" srcId="{C484A67E-677E-4B51-ACCF-E08FC2A4F263}" destId="{7C1B4BF9-8417-4991-8092-9F46BBE25DA9}" srcOrd="0" destOrd="0" presId="urn:microsoft.com/office/officeart/2005/8/layout/vList2"/>
    <dgm:cxn modelId="{9F8CD820-AC13-4B05-B920-B99EDE24188F}" type="presParOf" srcId="{C484A67E-677E-4B51-ACCF-E08FC2A4F263}" destId="{7AC8D046-4689-4004-B8C6-9C2F9BD83ABE}" srcOrd="1" destOrd="0" presId="urn:microsoft.com/office/officeart/2005/8/layout/vList2"/>
    <dgm:cxn modelId="{713719D7-1A24-49AF-88F1-3E2DB4DFD1CE}" type="presParOf" srcId="{C484A67E-677E-4B51-ACCF-E08FC2A4F263}" destId="{8B15FCB9-A17B-4683-836C-4ADCFDFE9214}" srcOrd="2" destOrd="0" presId="urn:microsoft.com/office/officeart/2005/8/layout/vList2"/>
    <dgm:cxn modelId="{3AD272F6-930E-4034-B9E7-9A69AA88BFF8}" type="presParOf" srcId="{C484A67E-677E-4B51-ACCF-E08FC2A4F263}" destId="{944F70AF-1D45-4532-9E0E-E61343853915}" srcOrd="3" destOrd="0" presId="urn:microsoft.com/office/officeart/2005/8/layout/vList2"/>
    <dgm:cxn modelId="{FAC2BB75-3683-4BC7-9095-5BEF4F5F05D7}" type="presParOf" srcId="{C484A67E-677E-4B51-ACCF-E08FC2A4F263}" destId="{3E183932-F9AE-4300-BFC7-5C54F7F24945}" srcOrd="4" destOrd="0" presId="urn:microsoft.com/office/officeart/2005/8/layout/vList2"/>
    <dgm:cxn modelId="{29261814-9373-4C8F-9316-379FEB27E857}" type="presParOf" srcId="{C484A67E-677E-4B51-ACCF-E08FC2A4F263}" destId="{E0C18727-1996-464C-BD4E-EBE6672868C6}" srcOrd="5" destOrd="0" presId="urn:microsoft.com/office/officeart/2005/8/layout/vList2"/>
    <dgm:cxn modelId="{1A4205C2-E1A8-47BB-90CC-13B80DAE0752}" type="presParOf" srcId="{C484A67E-677E-4B51-ACCF-E08FC2A4F263}" destId="{3AC33DB1-6173-4C35-A13E-9F1F411BD0C0}" srcOrd="6" destOrd="0" presId="urn:microsoft.com/office/officeart/2005/8/layout/vList2"/>
    <dgm:cxn modelId="{3B8A369D-506D-4883-99F1-D126C89CA98F}" type="presParOf" srcId="{C484A67E-677E-4B51-ACCF-E08FC2A4F263}" destId="{BD145C30-C9FE-40D3-A10D-BC2A11DA9AE2}" srcOrd="7" destOrd="0" presId="urn:microsoft.com/office/officeart/2005/8/layout/vList2"/>
    <dgm:cxn modelId="{201EA8CA-6041-4F39-8EEF-C58957E5C31E}" type="presParOf" srcId="{C484A67E-677E-4B51-ACCF-E08FC2A4F263}" destId="{644D0968-4CDA-4AD1-8013-62515D8456D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C123F3-AF53-47D1-9EBA-99F8BFBE6BBC}" type="doc">
      <dgm:prSet loTypeId="urn:microsoft.com/office/officeart/2005/8/layout/hierarchy1" loCatId="hierarchy" qsTypeId="urn:microsoft.com/office/officeart/2005/8/quickstyle/simple5" qsCatId="simple" csTypeId="urn:microsoft.com/office/officeart/2005/8/colors/accent4_2" csCatId="accent4" phldr="1"/>
      <dgm:spPr/>
      <dgm:t>
        <a:bodyPr/>
        <a:lstStyle/>
        <a:p>
          <a:endParaRPr lang="en-US"/>
        </a:p>
      </dgm:t>
    </dgm:pt>
    <dgm:pt modelId="{4770D9F7-C401-4D27-8346-423687BDE08F}">
      <dgm:prSet/>
      <dgm:spPr/>
      <dgm:t>
        <a:bodyPr/>
        <a:lstStyle/>
        <a:p>
          <a:r>
            <a:rPr lang="en-NZ" dirty="0"/>
            <a:t>Out-of-home placement before 5th birthday were more likely to offend (across all age groups) compared to those who did not</a:t>
          </a:r>
          <a:endParaRPr lang="en-US" dirty="0"/>
        </a:p>
      </dgm:t>
    </dgm:pt>
    <dgm:pt modelId="{0BE8F036-4ED3-48E4-9C48-409780032895}" type="parTrans" cxnId="{15047FC8-F38A-4D2B-B42F-A49DF4BB4EEF}">
      <dgm:prSet/>
      <dgm:spPr/>
      <dgm:t>
        <a:bodyPr/>
        <a:lstStyle/>
        <a:p>
          <a:endParaRPr lang="en-US"/>
        </a:p>
      </dgm:t>
    </dgm:pt>
    <dgm:pt modelId="{059B52EB-74F3-4969-BFF4-615DD7F08A3A}" type="sibTrans" cxnId="{15047FC8-F38A-4D2B-B42F-A49DF4BB4EEF}">
      <dgm:prSet/>
      <dgm:spPr/>
      <dgm:t>
        <a:bodyPr/>
        <a:lstStyle/>
        <a:p>
          <a:endParaRPr lang="en-US"/>
        </a:p>
      </dgm:t>
    </dgm:pt>
    <dgm:pt modelId="{36FF0095-D6DA-4A86-B70C-8F7F0D957EC2}">
      <dgm:prSet/>
      <dgm:spPr/>
      <dgm:t>
        <a:bodyPr/>
        <a:lstStyle/>
        <a:p>
          <a:r>
            <a:rPr lang="en-NZ" dirty="0"/>
            <a:t>Those who had offended as a child and had a placement before age 5 were significantly more likely to also offend as a youth (82%) </a:t>
          </a:r>
          <a:endParaRPr lang="en-US" dirty="0"/>
        </a:p>
      </dgm:t>
    </dgm:pt>
    <dgm:pt modelId="{1B7F9A5D-8630-42C3-81C6-BD30983F2C58}" type="parTrans" cxnId="{6F5D3CAE-54F1-4D2F-9C80-C241888CC5B7}">
      <dgm:prSet/>
      <dgm:spPr/>
      <dgm:t>
        <a:bodyPr/>
        <a:lstStyle/>
        <a:p>
          <a:endParaRPr lang="en-US"/>
        </a:p>
      </dgm:t>
    </dgm:pt>
    <dgm:pt modelId="{B74F6709-01B1-4628-A7EE-373A1F3DEFDC}" type="sibTrans" cxnId="{6F5D3CAE-54F1-4D2F-9C80-C241888CC5B7}">
      <dgm:prSet/>
      <dgm:spPr/>
      <dgm:t>
        <a:bodyPr/>
        <a:lstStyle/>
        <a:p>
          <a:endParaRPr lang="en-US"/>
        </a:p>
      </dgm:t>
    </dgm:pt>
    <dgm:pt modelId="{D774E09E-6642-4297-A5F3-781286E1ED55}" type="pres">
      <dgm:prSet presAssocID="{1AC123F3-AF53-47D1-9EBA-99F8BFBE6BBC}" presName="hierChild1" presStyleCnt="0">
        <dgm:presLayoutVars>
          <dgm:chPref val="1"/>
          <dgm:dir/>
          <dgm:animOne val="branch"/>
          <dgm:animLvl val="lvl"/>
          <dgm:resizeHandles/>
        </dgm:presLayoutVars>
      </dgm:prSet>
      <dgm:spPr/>
    </dgm:pt>
    <dgm:pt modelId="{8141E2E5-B7EB-4812-8C43-40B1BCD74CA8}" type="pres">
      <dgm:prSet presAssocID="{4770D9F7-C401-4D27-8346-423687BDE08F}" presName="hierRoot1" presStyleCnt="0"/>
      <dgm:spPr/>
    </dgm:pt>
    <dgm:pt modelId="{0F97C7B4-495B-4B46-8E8E-57188F877404}" type="pres">
      <dgm:prSet presAssocID="{4770D9F7-C401-4D27-8346-423687BDE08F}" presName="composite" presStyleCnt="0"/>
      <dgm:spPr/>
    </dgm:pt>
    <dgm:pt modelId="{3CEE7C76-B8F4-4BAC-9DF0-BE92C0584FBB}" type="pres">
      <dgm:prSet presAssocID="{4770D9F7-C401-4D27-8346-423687BDE08F}" presName="background" presStyleLbl="node0" presStyleIdx="0" presStyleCnt="2"/>
      <dgm:spPr/>
    </dgm:pt>
    <dgm:pt modelId="{71729BB5-F7C0-43EE-A458-9CC850BA092C}" type="pres">
      <dgm:prSet presAssocID="{4770D9F7-C401-4D27-8346-423687BDE08F}" presName="text" presStyleLbl="fgAcc0" presStyleIdx="0" presStyleCnt="2">
        <dgm:presLayoutVars>
          <dgm:chPref val="3"/>
        </dgm:presLayoutVars>
      </dgm:prSet>
      <dgm:spPr/>
    </dgm:pt>
    <dgm:pt modelId="{EEDDA2E7-93EE-4111-B6D5-DA07F5E16636}" type="pres">
      <dgm:prSet presAssocID="{4770D9F7-C401-4D27-8346-423687BDE08F}" presName="hierChild2" presStyleCnt="0"/>
      <dgm:spPr/>
    </dgm:pt>
    <dgm:pt modelId="{E5F24FBD-5023-484B-BBDC-77F9CEB4BCF2}" type="pres">
      <dgm:prSet presAssocID="{36FF0095-D6DA-4A86-B70C-8F7F0D957EC2}" presName="hierRoot1" presStyleCnt="0"/>
      <dgm:spPr/>
    </dgm:pt>
    <dgm:pt modelId="{29BBCE24-B1FF-43FE-8C1B-AF23F9CDF51C}" type="pres">
      <dgm:prSet presAssocID="{36FF0095-D6DA-4A86-B70C-8F7F0D957EC2}" presName="composite" presStyleCnt="0"/>
      <dgm:spPr/>
    </dgm:pt>
    <dgm:pt modelId="{22354408-A1DE-4F57-8004-DDFF81745DC0}" type="pres">
      <dgm:prSet presAssocID="{36FF0095-D6DA-4A86-B70C-8F7F0D957EC2}" presName="background" presStyleLbl="node0" presStyleIdx="1" presStyleCnt="2"/>
      <dgm:spPr/>
    </dgm:pt>
    <dgm:pt modelId="{EEAACBDB-49C5-456D-AF23-06E7BD3F2F4C}" type="pres">
      <dgm:prSet presAssocID="{36FF0095-D6DA-4A86-B70C-8F7F0D957EC2}" presName="text" presStyleLbl="fgAcc0" presStyleIdx="1" presStyleCnt="2">
        <dgm:presLayoutVars>
          <dgm:chPref val="3"/>
        </dgm:presLayoutVars>
      </dgm:prSet>
      <dgm:spPr/>
    </dgm:pt>
    <dgm:pt modelId="{A612207F-C52D-4F25-835F-7F3530C2DE1D}" type="pres">
      <dgm:prSet presAssocID="{36FF0095-D6DA-4A86-B70C-8F7F0D957EC2}" presName="hierChild2" presStyleCnt="0"/>
      <dgm:spPr/>
    </dgm:pt>
  </dgm:ptLst>
  <dgm:cxnLst>
    <dgm:cxn modelId="{712D5B32-868B-4E10-B132-5FA0250AC9DC}" type="presOf" srcId="{4770D9F7-C401-4D27-8346-423687BDE08F}" destId="{71729BB5-F7C0-43EE-A458-9CC850BA092C}" srcOrd="0" destOrd="0" presId="urn:microsoft.com/office/officeart/2005/8/layout/hierarchy1"/>
    <dgm:cxn modelId="{D6306A47-F22E-48F1-8F20-13E6EDBF27AC}" type="presOf" srcId="{1AC123F3-AF53-47D1-9EBA-99F8BFBE6BBC}" destId="{D774E09E-6642-4297-A5F3-781286E1ED55}" srcOrd="0" destOrd="0" presId="urn:microsoft.com/office/officeart/2005/8/layout/hierarchy1"/>
    <dgm:cxn modelId="{C69F0099-6EAE-4974-9E3A-D08320A48440}" type="presOf" srcId="{36FF0095-D6DA-4A86-B70C-8F7F0D957EC2}" destId="{EEAACBDB-49C5-456D-AF23-06E7BD3F2F4C}" srcOrd="0" destOrd="0" presId="urn:microsoft.com/office/officeart/2005/8/layout/hierarchy1"/>
    <dgm:cxn modelId="{6F5D3CAE-54F1-4D2F-9C80-C241888CC5B7}" srcId="{1AC123F3-AF53-47D1-9EBA-99F8BFBE6BBC}" destId="{36FF0095-D6DA-4A86-B70C-8F7F0D957EC2}" srcOrd="1" destOrd="0" parTransId="{1B7F9A5D-8630-42C3-81C6-BD30983F2C58}" sibTransId="{B74F6709-01B1-4628-A7EE-373A1F3DEFDC}"/>
    <dgm:cxn modelId="{15047FC8-F38A-4D2B-B42F-A49DF4BB4EEF}" srcId="{1AC123F3-AF53-47D1-9EBA-99F8BFBE6BBC}" destId="{4770D9F7-C401-4D27-8346-423687BDE08F}" srcOrd="0" destOrd="0" parTransId="{0BE8F036-4ED3-48E4-9C48-409780032895}" sibTransId="{059B52EB-74F3-4969-BFF4-615DD7F08A3A}"/>
    <dgm:cxn modelId="{3569884C-C371-4186-B0DF-670905B175C0}" type="presParOf" srcId="{D774E09E-6642-4297-A5F3-781286E1ED55}" destId="{8141E2E5-B7EB-4812-8C43-40B1BCD74CA8}" srcOrd="0" destOrd="0" presId="urn:microsoft.com/office/officeart/2005/8/layout/hierarchy1"/>
    <dgm:cxn modelId="{6EC76C6B-3545-441C-96E4-1589EFDFD948}" type="presParOf" srcId="{8141E2E5-B7EB-4812-8C43-40B1BCD74CA8}" destId="{0F97C7B4-495B-4B46-8E8E-57188F877404}" srcOrd="0" destOrd="0" presId="urn:microsoft.com/office/officeart/2005/8/layout/hierarchy1"/>
    <dgm:cxn modelId="{D989935D-6C7A-4C2E-A29C-FC499955DBC8}" type="presParOf" srcId="{0F97C7B4-495B-4B46-8E8E-57188F877404}" destId="{3CEE7C76-B8F4-4BAC-9DF0-BE92C0584FBB}" srcOrd="0" destOrd="0" presId="urn:microsoft.com/office/officeart/2005/8/layout/hierarchy1"/>
    <dgm:cxn modelId="{398536E6-18C9-41CC-9DE9-ACB75556D237}" type="presParOf" srcId="{0F97C7B4-495B-4B46-8E8E-57188F877404}" destId="{71729BB5-F7C0-43EE-A458-9CC850BA092C}" srcOrd="1" destOrd="0" presId="urn:microsoft.com/office/officeart/2005/8/layout/hierarchy1"/>
    <dgm:cxn modelId="{2C89E987-1A5C-458C-BC97-FE71F92459B3}" type="presParOf" srcId="{8141E2E5-B7EB-4812-8C43-40B1BCD74CA8}" destId="{EEDDA2E7-93EE-4111-B6D5-DA07F5E16636}" srcOrd="1" destOrd="0" presId="urn:microsoft.com/office/officeart/2005/8/layout/hierarchy1"/>
    <dgm:cxn modelId="{5CDA2EE2-0476-4D60-A7FF-4CCB34240A6D}" type="presParOf" srcId="{D774E09E-6642-4297-A5F3-781286E1ED55}" destId="{E5F24FBD-5023-484B-BBDC-77F9CEB4BCF2}" srcOrd="1" destOrd="0" presId="urn:microsoft.com/office/officeart/2005/8/layout/hierarchy1"/>
    <dgm:cxn modelId="{0B3C6AB4-EB83-404D-A6F4-71CE02526D0B}" type="presParOf" srcId="{E5F24FBD-5023-484B-BBDC-77F9CEB4BCF2}" destId="{29BBCE24-B1FF-43FE-8C1B-AF23F9CDF51C}" srcOrd="0" destOrd="0" presId="urn:microsoft.com/office/officeart/2005/8/layout/hierarchy1"/>
    <dgm:cxn modelId="{9328D2E7-E663-498D-8039-28320539E7E7}" type="presParOf" srcId="{29BBCE24-B1FF-43FE-8C1B-AF23F9CDF51C}" destId="{22354408-A1DE-4F57-8004-DDFF81745DC0}" srcOrd="0" destOrd="0" presId="urn:microsoft.com/office/officeart/2005/8/layout/hierarchy1"/>
    <dgm:cxn modelId="{C09798C2-DEC4-4630-AF72-667B312CF7D2}" type="presParOf" srcId="{29BBCE24-B1FF-43FE-8C1B-AF23F9CDF51C}" destId="{EEAACBDB-49C5-456D-AF23-06E7BD3F2F4C}" srcOrd="1" destOrd="0" presId="urn:microsoft.com/office/officeart/2005/8/layout/hierarchy1"/>
    <dgm:cxn modelId="{D1954F8D-016B-41A4-8DBB-7A19079203F3}" type="presParOf" srcId="{E5F24FBD-5023-484B-BBDC-77F9CEB4BCF2}" destId="{A612207F-C52D-4F25-835F-7F3530C2DE1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B28D2B6-E607-4690-A54A-4FB9819EA7C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3887937-125F-44A5-992C-D6573868EA46}">
      <dgm:prSet/>
      <dgm:spPr/>
      <dgm:t>
        <a:bodyPr/>
        <a:lstStyle/>
        <a:p>
          <a:r>
            <a:rPr lang="en-NZ" dirty="0"/>
            <a:t>Most children who were offending had had at least one FGC.</a:t>
          </a:r>
        </a:p>
        <a:p>
          <a:r>
            <a:rPr lang="en-NZ" dirty="0"/>
            <a:t>A few had had as many as 4 FGCs before age 14</a:t>
          </a:r>
          <a:endParaRPr lang="en-US" dirty="0"/>
        </a:p>
      </dgm:t>
    </dgm:pt>
    <dgm:pt modelId="{009A9595-979B-4B28-962D-243D31E17813}" type="parTrans" cxnId="{B55EE374-24B6-4496-8131-8E8EA40D5C00}">
      <dgm:prSet/>
      <dgm:spPr/>
      <dgm:t>
        <a:bodyPr/>
        <a:lstStyle/>
        <a:p>
          <a:endParaRPr lang="en-US"/>
        </a:p>
      </dgm:t>
    </dgm:pt>
    <dgm:pt modelId="{3383B1B4-F7F1-4E72-8BD8-EF001DEB57A6}" type="sibTrans" cxnId="{B55EE374-24B6-4496-8131-8E8EA40D5C00}">
      <dgm:prSet/>
      <dgm:spPr/>
      <dgm:t>
        <a:bodyPr/>
        <a:lstStyle/>
        <a:p>
          <a:endParaRPr lang="en-US"/>
        </a:p>
      </dgm:t>
    </dgm:pt>
    <dgm:pt modelId="{4B0278CB-3D4B-45F3-9A0B-8AE6CC2D81FF}">
      <dgm:prSet/>
      <dgm:spPr/>
      <dgm:t>
        <a:bodyPr/>
        <a:lstStyle/>
        <a:p>
          <a:r>
            <a:rPr lang="en-NZ" dirty="0"/>
            <a:t>The average length of time it took from referral of an under-5-year-old to the FGC being held was 5 months </a:t>
          </a:r>
        </a:p>
        <a:p>
          <a:r>
            <a:rPr lang="en-NZ" dirty="0"/>
            <a:t>(159.5 days) </a:t>
          </a:r>
          <a:endParaRPr lang="en-US" dirty="0"/>
        </a:p>
      </dgm:t>
    </dgm:pt>
    <dgm:pt modelId="{3CF4A29C-2F69-4F8F-8C71-7DC5FB9E688D}" type="parTrans" cxnId="{1FC67635-2119-47EB-B419-872D0A2DF907}">
      <dgm:prSet/>
      <dgm:spPr/>
      <dgm:t>
        <a:bodyPr/>
        <a:lstStyle/>
        <a:p>
          <a:endParaRPr lang="en-US"/>
        </a:p>
      </dgm:t>
    </dgm:pt>
    <dgm:pt modelId="{65E2BB40-8330-4362-84F7-0AE7125B7F03}" type="sibTrans" cxnId="{1FC67635-2119-47EB-B419-872D0A2DF907}">
      <dgm:prSet/>
      <dgm:spPr/>
      <dgm:t>
        <a:bodyPr/>
        <a:lstStyle/>
        <a:p>
          <a:endParaRPr lang="en-US"/>
        </a:p>
      </dgm:t>
    </dgm:pt>
    <dgm:pt modelId="{4A9EA15E-B1AF-40FF-8EF5-09B1EB6513EA}" type="pres">
      <dgm:prSet presAssocID="{9B28D2B6-E607-4690-A54A-4FB9819EA7C7}" presName="hierChild1" presStyleCnt="0">
        <dgm:presLayoutVars>
          <dgm:chPref val="1"/>
          <dgm:dir/>
          <dgm:animOne val="branch"/>
          <dgm:animLvl val="lvl"/>
          <dgm:resizeHandles/>
        </dgm:presLayoutVars>
      </dgm:prSet>
      <dgm:spPr/>
    </dgm:pt>
    <dgm:pt modelId="{64703B6D-5832-4990-BEF7-538361E41A87}" type="pres">
      <dgm:prSet presAssocID="{13887937-125F-44A5-992C-D6573868EA46}" presName="hierRoot1" presStyleCnt="0"/>
      <dgm:spPr/>
    </dgm:pt>
    <dgm:pt modelId="{DDC54EB0-DC0A-4EAD-BD2D-A7525397494F}" type="pres">
      <dgm:prSet presAssocID="{13887937-125F-44A5-992C-D6573868EA46}" presName="composite" presStyleCnt="0"/>
      <dgm:spPr/>
    </dgm:pt>
    <dgm:pt modelId="{048D1908-5A9B-40FB-8A98-E9B430694126}" type="pres">
      <dgm:prSet presAssocID="{13887937-125F-44A5-992C-D6573868EA46}" presName="background" presStyleLbl="node0" presStyleIdx="0" presStyleCnt="2"/>
      <dgm:spPr/>
    </dgm:pt>
    <dgm:pt modelId="{36AE0489-9406-4434-92D2-EA97A4DE376F}" type="pres">
      <dgm:prSet presAssocID="{13887937-125F-44A5-992C-D6573868EA46}" presName="text" presStyleLbl="fgAcc0" presStyleIdx="0" presStyleCnt="2">
        <dgm:presLayoutVars>
          <dgm:chPref val="3"/>
        </dgm:presLayoutVars>
      </dgm:prSet>
      <dgm:spPr/>
    </dgm:pt>
    <dgm:pt modelId="{03C6EB0B-B8C8-48E3-BD67-10E2AE1109F2}" type="pres">
      <dgm:prSet presAssocID="{13887937-125F-44A5-992C-D6573868EA46}" presName="hierChild2" presStyleCnt="0"/>
      <dgm:spPr/>
    </dgm:pt>
    <dgm:pt modelId="{FC33BF76-3D19-49E4-8611-5941E317AC9B}" type="pres">
      <dgm:prSet presAssocID="{4B0278CB-3D4B-45F3-9A0B-8AE6CC2D81FF}" presName="hierRoot1" presStyleCnt="0"/>
      <dgm:spPr/>
    </dgm:pt>
    <dgm:pt modelId="{21AD1F41-68C4-4C9E-815C-69D9ACED125C}" type="pres">
      <dgm:prSet presAssocID="{4B0278CB-3D4B-45F3-9A0B-8AE6CC2D81FF}" presName="composite" presStyleCnt="0"/>
      <dgm:spPr/>
    </dgm:pt>
    <dgm:pt modelId="{F41AD44F-3DB7-4D80-8284-5C7D4F09A3E5}" type="pres">
      <dgm:prSet presAssocID="{4B0278CB-3D4B-45F3-9A0B-8AE6CC2D81FF}" presName="background" presStyleLbl="node0" presStyleIdx="1" presStyleCnt="2"/>
      <dgm:spPr/>
    </dgm:pt>
    <dgm:pt modelId="{EB0B420D-6133-440A-B846-6F208B4BB419}" type="pres">
      <dgm:prSet presAssocID="{4B0278CB-3D4B-45F3-9A0B-8AE6CC2D81FF}" presName="text" presStyleLbl="fgAcc0" presStyleIdx="1" presStyleCnt="2">
        <dgm:presLayoutVars>
          <dgm:chPref val="3"/>
        </dgm:presLayoutVars>
      </dgm:prSet>
      <dgm:spPr/>
    </dgm:pt>
    <dgm:pt modelId="{D1B0829C-203C-4F62-95FB-14DF3798F161}" type="pres">
      <dgm:prSet presAssocID="{4B0278CB-3D4B-45F3-9A0B-8AE6CC2D81FF}" presName="hierChild2" presStyleCnt="0"/>
      <dgm:spPr/>
    </dgm:pt>
  </dgm:ptLst>
  <dgm:cxnLst>
    <dgm:cxn modelId="{1FC67635-2119-47EB-B419-872D0A2DF907}" srcId="{9B28D2B6-E607-4690-A54A-4FB9819EA7C7}" destId="{4B0278CB-3D4B-45F3-9A0B-8AE6CC2D81FF}" srcOrd="1" destOrd="0" parTransId="{3CF4A29C-2F69-4F8F-8C71-7DC5FB9E688D}" sibTransId="{65E2BB40-8330-4362-84F7-0AE7125B7F03}"/>
    <dgm:cxn modelId="{5B5E2138-49AA-4F1D-A1FD-314B5AD0D7C7}" type="presOf" srcId="{13887937-125F-44A5-992C-D6573868EA46}" destId="{36AE0489-9406-4434-92D2-EA97A4DE376F}" srcOrd="0" destOrd="0" presId="urn:microsoft.com/office/officeart/2005/8/layout/hierarchy1"/>
    <dgm:cxn modelId="{47CFA972-8188-43B0-BEA0-9E356CCF55C6}" type="presOf" srcId="{4B0278CB-3D4B-45F3-9A0B-8AE6CC2D81FF}" destId="{EB0B420D-6133-440A-B846-6F208B4BB419}" srcOrd="0" destOrd="0" presId="urn:microsoft.com/office/officeart/2005/8/layout/hierarchy1"/>
    <dgm:cxn modelId="{B55EE374-24B6-4496-8131-8E8EA40D5C00}" srcId="{9B28D2B6-E607-4690-A54A-4FB9819EA7C7}" destId="{13887937-125F-44A5-992C-D6573868EA46}" srcOrd="0" destOrd="0" parTransId="{009A9595-979B-4B28-962D-243D31E17813}" sibTransId="{3383B1B4-F7F1-4E72-8BD8-EF001DEB57A6}"/>
    <dgm:cxn modelId="{CE03F7F3-E436-495D-B7AE-9306BFDA3E56}" type="presOf" srcId="{9B28D2B6-E607-4690-A54A-4FB9819EA7C7}" destId="{4A9EA15E-B1AF-40FF-8EF5-09B1EB6513EA}" srcOrd="0" destOrd="0" presId="urn:microsoft.com/office/officeart/2005/8/layout/hierarchy1"/>
    <dgm:cxn modelId="{0C99D0C3-F268-4B18-AF66-54C17AD8B29A}" type="presParOf" srcId="{4A9EA15E-B1AF-40FF-8EF5-09B1EB6513EA}" destId="{64703B6D-5832-4990-BEF7-538361E41A87}" srcOrd="0" destOrd="0" presId="urn:microsoft.com/office/officeart/2005/8/layout/hierarchy1"/>
    <dgm:cxn modelId="{A013FCFA-418E-4A28-A210-006F356B42ED}" type="presParOf" srcId="{64703B6D-5832-4990-BEF7-538361E41A87}" destId="{DDC54EB0-DC0A-4EAD-BD2D-A7525397494F}" srcOrd="0" destOrd="0" presId="urn:microsoft.com/office/officeart/2005/8/layout/hierarchy1"/>
    <dgm:cxn modelId="{5A4F53DF-322B-4FDD-8B54-4573A211A735}" type="presParOf" srcId="{DDC54EB0-DC0A-4EAD-BD2D-A7525397494F}" destId="{048D1908-5A9B-40FB-8A98-E9B430694126}" srcOrd="0" destOrd="0" presId="urn:microsoft.com/office/officeart/2005/8/layout/hierarchy1"/>
    <dgm:cxn modelId="{674AB97D-8274-4146-8F12-E823E575EBCF}" type="presParOf" srcId="{DDC54EB0-DC0A-4EAD-BD2D-A7525397494F}" destId="{36AE0489-9406-4434-92D2-EA97A4DE376F}" srcOrd="1" destOrd="0" presId="urn:microsoft.com/office/officeart/2005/8/layout/hierarchy1"/>
    <dgm:cxn modelId="{8E5D61A5-CCA2-4569-AEB9-493C848F6EC7}" type="presParOf" srcId="{64703B6D-5832-4990-BEF7-538361E41A87}" destId="{03C6EB0B-B8C8-48E3-BD67-10E2AE1109F2}" srcOrd="1" destOrd="0" presId="urn:microsoft.com/office/officeart/2005/8/layout/hierarchy1"/>
    <dgm:cxn modelId="{A7879242-C9FE-41AE-9D4D-992AE4274E2B}" type="presParOf" srcId="{4A9EA15E-B1AF-40FF-8EF5-09B1EB6513EA}" destId="{FC33BF76-3D19-49E4-8611-5941E317AC9B}" srcOrd="1" destOrd="0" presId="urn:microsoft.com/office/officeart/2005/8/layout/hierarchy1"/>
    <dgm:cxn modelId="{621EB6CF-E937-491E-9F78-58145FE9A7D0}" type="presParOf" srcId="{FC33BF76-3D19-49E4-8611-5941E317AC9B}" destId="{21AD1F41-68C4-4C9E-815C-69D9ACED125C}" srcOrd="0" destOrd="0" presId="urn:microsoft.com/office/officeart/2005/8/layout/hierarchy1"/>
    <dgm:cxn modelId="{6BF7A2D0-EFA2-4CDF-A4EA-7B0769031C00}" type="presParOf" srcId="{21AD1F41-68C4-4C9E-815C-69D9ACED125C}" destId="{F41AD44F-3DB7-4D80-8284-5C7D4F09A3E5}" srcOrd="0" destOrd="0" presId="urn:microsoft.com/office/officeart/2005/8/layout/hierarchy1"/>
    <dgm:cxn modelId="{558F5899-2C24-4199-8205-65B56C4F4672}" type="presParOf" srcId="{21AD1F41-68C4-4C9E-815C-69D9ACED125C}" destId="{EB0B420D-6133-440A-B846-6F208B4BB419}" srcOrd="1" destOrd="0" presId="urn:microsoft.com/office/officeart/2005/8/layout/hierarchy1"/>
    <dgm:cxn modelId="{FACCF241-E1B1-4403-954B-3EF984BA9669}" type="presParOf" srcId="{FC33BF76-3D19-49E4-8611-5941E317AC9B}" destId="{D1B0829C-203C-4F62-95FB-14DF3798F16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DEC531B-91E5-4F57-A2E5-1316EE1EE755}"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en-US"/>
        </a:p>
      </dgm:t>
    </dgm:pt>
    <dgm:pt modelId="{B926DED7-9348-4DEC-8772-40F9A1402770}">
      <dgm:prSet custT="1"/>
      <dgm:spPr/>
      <dgm:t>
        <a:bodyPr/>
        <a:lstStyle/>
        <a:p>
          <a:r>
            <a:rPr lang="en-NZ" sz="2000" dirty="0">
              <a:latin typeface="Arial" panose="020B0604020202020204" pitchFamily="34" charset="0"/>
              <a:cs typeface="Arial" panose="020B0604020202020204" pitchFamily="34" charset="0"/>
            </a:rPr>
            <a:t>Children who were stood down or suspended from school before age 10 were significantly more likely to offend at all age groups</a:t>
          </a:r>
          <a:endParaRPr lang="en-US" sz="2000" dirty="0">
            <a:latin typeface="Arial" panose="020B0604020202020204" pitchFamily="34" charset="0"/>
            <a:cs typeface="Arial" panose="020B0604020202020204" pitchFamily="34" charset="0"/>
          </a:endParaRPr>
        </a:p>
      </dgm:t>
    </dgm:pt>
    <dgm:pt modelId="{0BC4F3FC-C10B-4EA9-9CC6-8F9A451F3FE5}" type="parTrans" cxnId="{188B8C18-79C9-49D8-A461-8AB063AE4F13}">
      <dgm:prSet/>
      <dgm:spPr/>
      <dgm:t>
        <a:bodyPr/>
        <a:lstStyle/>
        <a:p>
          <a:endParaRPr lang="en-US"/>
        </a:p>
      </dgm:t>
    </dgm:pt>
    <dgm:pt modelId="{BF863DF2-9D6B-4717-A2F8-576D3F857913}" type="sibTrans" cxnId="{188B8C18-79C9-49D8-A461-8AB063AE4F13}">
      <dgm:prSet/>
      <dgm:spPr/>
      <dgm:t>
        <a:bodyPr/>
        <a:lstStyle/>
        <a:p>
          <a:endParaRPr lang="en-US"/>
        </a:p>
      </dgm:t>
    </dgm:pt>
    <dgm:pt modelId="{61B3CF55-E973-4DA7-8889-EFEF032507DE}">
      <dgm:prSet custT="1"/>
      <dgm:spPr/>
      <dgm:t>
        <a:bodyPr/>
        <a:lstStyle/>
        <a:p>
          <a:r>
            <a:rPr lang="en-NZ" sz="2000" dirty="0">
              <a:latin typeface="Arial" panose="020B0604020202020204" pitchFamily="34" charset="0"/>
              <a:cs typeface="Arial" panose="020B0604020202020204" pitchFamily="34" charset="0"/>
            </a:rPr>
            <a:t>30% of those who had offended as both a child and young person had been suspended</a:t>
          </a:r>
          <a:endParaRPr lang="en-US" sz="2000" dirty="0">
            <a:latin typeface="Arial" panose="020B0604020202020204" pitchFamily="34" charset="0"/>
            <a:cs typeface="Arial" panose="020B0604020202020204" pitchFamily="34" charset="0"/>
          </a:endParaRPr>
        </a:p>
      </dgm:t>
    </dgm:pt>
    <dgm:pt modelId="{5708F047-85CC-42D0-AF66-5320D8826345}" type="parTrans" cxnId="{0AD4EBB8-9BF6-4B5B-AEAA-C158015936A9}">
      <dgm:prSet/>
      <dgm:spPr/>
      <dgm:t>
        <a:bodyPr/>
        <a:lstStyle/>
        <a:p>
          <a:endParaRPr lang="en-US"/>
        </a:p>
      </dgm:t>
    </dgm:pt>
    <dgm:pt modelId="{05372253-3471-41D0-AB75-A076D2A411F8}" type="sibTrans" cxnId="{0AD4EBB8-9BF6-4B5B-AEAA-C158015936A9}">
      <dgm:prSet/>
      <dgm:spPr/>
      <dgm:t>
        <a:bodyPr/>
        <a:lstStyle/>
        <a:p>
          <a:endParaRPr lang="en-US"/>
        </a:p>
      </dgm:t>
    </dgm:pt>
    <dgm:pt modelId="{3F0AF5CC-3023-4A2B-BFCC-EBFBB7CCE62F}">
      <dgm:prSet custT="1"/>
      <dgm:spPr/>
      <dgm:t>
        <a:bodyPr/>
        <a:lstStyle/>
        <a:p>
          <a:r>
            <a:rPr lang="en-NZ" sz="2000" dirty="0">
              <a:latin typeface="Arial" panose="020B0604020202020204" pitchFamily="34" charset="0"/>
              <a:cs typeface="Arial" panose="020B0604020202020204" pitchFamily="34" charset="0"/>
            </a:rPr>
            <a:t>Children who offended, and had been suspended or stood down between age 5 and 10, were also significantly more likely to reoffend</a:t>
          </a:r>
          <a:endParaRPr lang="en-US" sz="2000" dirty="0">
            <a:latin typeface="Arial" panose="020B0604020202020204" pitchFamily="34" charset="0"/>
            <a:cs typeface="Arial" panose="020B0604020202020204" pitchFamily="34" charset="0"/>
          </a:endParaRPr>
        </a:p>
      </dgm:t>
    </dgm:pt>
    <dgm:pt modelId="{05192DD3-B8E5-4F7B-8578-A04FC2EF64E5}" type="parTrans" cxnId="{64886322-2F8A-4A4E-9171-0FFC842A764B}">
      <dgm:prSet/>
      <dgm:spPr/>
      <dgm:t>
        <a:bodyPr/>
        <a:lstStyle/>
        <a:p>
          <a:endParaRPr lang="en-US"/>
        </a:p>
      </dgm:t>
    </dgm:pt>
    <dgm:pt modelId="{A470CA6D-486B-431A-B8FC-5C7DCF7C9E32}" type="sibTrans" cxnId="{64886322-2F8A-4A4E-9171-0FFC842A764B}">
      <dgm:prSet/>
      <dgm:spPr/>
      <dgm:t>
        <a:bodyPr/>
        <a:lstStyle/>
        <a:p>
          <a:endParaRPr lang="en-US"/>
        </a:p>
      </dgm:t>
    </dgm:pt>
    <dgm:pt modelId="{AE95654F-7DA7-4AB3-AA86-F8B9B6CF9567}" type="pres">
      <dgm:prSet presAssocID="{3DEC531B-91E5-4F57-A2E5-1316EE1EE755}" presName="linear" presStyleCnt="0">
        <dgm:presLayoutVars>
          <dgm:animLvl val="lvl"/>
          <dgm:resizeHandles val="exact"/>
        </dgm:presLayoutVars>
      </dgm:prSet>
      <dgm:spPr/>
    </dgm:pt>
    <dgm:pt modelId="{0D3F8A4C-8A9D-4137-92FA-B51166C5F8AB}" type="pres">
      <dgm:prSet presAssocID="{B926DED7-9348-4DEC-8772-40F9A1402770}" presName="parentText" presStyleLbl="node1" presStyleIdx="0" presStyleCnt="3">
        <dgm:presLayoutVars>
          <dgm:chMax val="0"/>
          <dgm:bulletEnabled val="1"/>
        </dgm:presLayoutVars>
      </dgm:prSet>
      <dgm:spPr/>
    </dgm:pt>
    <dgm:pt modelId="{26BBDDF8-5AC0-438D-B948-659407ACE8D6}" type="pres">
      <dgm:prSet presAssocID="{BF863DF2-9D6B-4717-A2F8-576D3F857913}" presName="spacer" presStyleCnt="0"/>
      <dgm:spPr/>
    </dgm:pt>
    <dgm:pt modelId="{56B9AC9C-0E4C-46EB-9D30-B0EFA2F00DCB}" type="pres">
      <dgm:prSet presAssocID="{61B3CF55-E973-4DA7-8889-EFEF032507DE}" presName="parentText" presStyleLbl="node1" presStyleIdx="1" presStyleCnt="3">
        <dgm:presLayoutVars>
          <dgm:chMax val="0"/>
          <dgm:bulletEnabled val="1"/>
        </dgm:presLayoutVars>
      </dgm:prSet>
      <dgm:spPr/>
    </dgm:pt>
    <dgm:pt modelId="{A7D60A8B-6114-420E-B3AD-70A229B98124}" type="pres">
      <dgm:prSet presAssocID="{05372253-3471-41D0-AB75-A076D2A411F8}" presName="spacer" presStyleCnt="0"/>
      <dgm:spPr/>
    </dgm:pt>
    <dgm:pt modelId="{BC36ECAF-07DC-4284-B825-BA62607D50FC}" type="pres">
      <dgm:prSet presAssocID="{3F0AF5CC-3023-4A2B-BFCC-EBFBB7CCE62F}" presName="parentText" presStyleLbl="node1" presStyleIdx="2" presStyleCnt="3">
        <dgm:presLayoutVars>
          <dgm:chMax val="0"/>
          <dgm:bulletEnabled val="1"/>
        </dgm:presLayoutVars>
      </dgm:prSet>
      <dgm:spPr/>
    </dgm:pt>
  </dgm:ptLst>
  <dgm:cxnLst>
    <dgm:cxn modelId="{188B8C18-79C9-49D8-A461-8AB063AE4F13}" srcId="{3DEC531B-91E5-4F57-A2E5-1316EE1EE755}" destId="{B926DED7-9348-4DEC-8772-40F9A1402770}" srcOrd="0" destOrd="0" parTransId="{0BC4F3FC-C10B-4EA9-9CC6-8F9A451F3FE5}" sibTransId="{BF863DF2-9D6B-4717-A2F8-576D3F857913}"/>
    <dgm:cxn modelId="{64886322-2F8A-4A4E-9171-0FFC842A764B}" srcId="{3DEC531B-91E5-4F57-A2E5-1316EE1EE755}" destId="{3F0AF5CC-3023-4A2B-BFCC-EBFBB7CCE62F}" srcOrd="2" destOrd="0" parTransId="{05192DD3-B8E5-4F7B-8578-A04FC2EF64E5}" sibTransId="{A470CA6D-486B-431A-B8FC-5C7DCF7C9E32}"/>
    <dgm:cxn modelId="{6A0ECE46-F5E9-4001-989A-25F440843D6B}" type="presOf" srcId="{3DEC531B-91E5-4F57-A2E5-1316EE1EE755}" destId="{AE95654F-7DA7-4AB3-AA86-F8B9B6CF9567}" srcOrd="0" destOrd="0" presId="urn:microsoft.com/office/officeart/2005/8/layout/vList2"/>
    <dgm:cxn modelId="{3699909F-828F-4AEE-884D-BB0C9A84DC93}" type="presOf" srcId="{3F0AF5CC-3023-4A2B-BFCC-EBFBB7CCE62F}" destId="{BC36ECAF-07DC-4284-B825-BA62607D50FC}" srcOrd="0" destOrd="0" presId="urn:microsoft.com/office/officeart/2005/8/layout/vList2"/>
    <dgm:cxn modelId="{0AD4EBB8-9BF6-4B5B-AEAA-C158015936A9}" srcId="{3DEC531B-91E5-4F57-A2E5-1316EE1EE755}" destId="{61B3CF55-E973-4DA7-8889-EFEF032507DE}" srcOrd="1" destOrd="0" parTransId="{5708F047-85CC-42D0-AF66-5320D8826345}" sibTransId="{05372253-3471-41D0-AB75-A076D2A411F8}"/>
    <dgm:cxn modelId="{EE026CDC-94AC-44DC-B1EB-EE8E2A49FFF7}" type="presOf" srcId="{61B3CF55-E973-4DA7-8889-EFEF032507DE}" destId="{56B9AC9C-0E4C-46EB-9D30-B0EFA2F00DCB}" srcOrd="0" destOrd="0" presId="urn:microsoft.com/office/officeart/2005/8/layout/vList2"/>
    <dgm:cxn modelId="{FFD94BFE-65E2-4938-AB6A-00D8986BDC0C}" type="presOf" srcId="{B926DED7-9348-4DEC-8772-40F9A1402770}" destId="{0D3F8A4C-8A9D-4137-92FA-B51166C5F8AB}" srcOrd="0" destOrd="0" presId="urn:microsoft.com/office/officeart/2005/8/layout/vList2"/>
    <dgm:cxn modelId="{AE4080D3-0464-4F4B-9846-E73BFD02E7FD}" type="presParOf" srcId="{AE95654F-7DA7-4AB3-AA86-F8B9B6CF9567}" destId="{0D3F8A4C-8A9D-4137-92FA-B51166C5F8AB}" srcOrd="0" destOrd="0" presId="urn:microsoft.com/office/officeart/2005/8/layout/vList2"/>
    <dgm:cxn modelId="{65E36FD8-F688-4F29-9CC6-1C667F411AE0}" type="presParOf" srcId="{AE95654F-7DA7-4AB3-AA86-F8B9B6CF9567}" destId="{26BBDDF8-5AC0-438D-B948-659407ACE8D6}" srcOrd="1" destOrd="0" presId="urn:microsoft.com/office/officeart/2005/8/layout/vList2"/>
    <dgm:cxn modelId="{31D0397D-9E85-4E53-98ED-D55F58AEE0C6}" type="presParOf" srcId="{AE95654F-7DA7-4AB3-AA86-F8B9B6CF9567}" destId="{56B9AC9C-0E4C-46EB-9D30-B0EFA2F00DCB}" srcOrd="2" destOrd="0" presId="urn:microsoft.com/office/officeart/2005/8/layout/vList2"/>
    <dgm:cxn modelId="{D6845860-AB92-42BC-B721-FDDB5FDDC301}" type="presParOf" srcId="{AE95654F-7DA7-4AB3-AA86-F8B9B6CF9567}" destId="{A7D60A8B-6114-420E-B3AD-70A229B98124}" srcOrd="3" destOrd="0" presId="urn:microsoft.com/office/officeart/2005/8/layout/vList2"/>
    <dgm:cxn modelId="{1D0EC8AA-5802-4836-BF84-DEC6FB9C3F0A}" type="presParOf" srcId="{AE95654F-7DA7-4AB3-AA86-F8B9B6CF9567}" destId="{BC36ECAF-07DC-4284-B825-BA62607D50F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0BFF581-64F1-4424-B2CF-152C7726DC0A}"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en-US"/>
        </a:p>
      </dgm:t>
    </dgm:pt>
    <dgm:pt modelId="{E99CA8E4-2B7C-481A-B2AC-465897D9CD0D}">
      <dgm:prSet custT="1"/>
      <dgm:spPr/>
      <dgm:t>
        <a:bodyPr/>
        <a:lstStyle/>
        <a:p>
          <a:r>
            <a:rPr lang="en-NZ" sz="2000" dirty="0">
              <a:latin typeface="Arial" panose="020B0604020202020204" pitchFamily="34" charset="0"/>
              <a:cs typeface="Arial" panose="020B0604020202020204" pitchFamily="34" charset="0"/>
            </a:rPr>
            <a:t>Nearly half (47%) of those expelled from school before age 14 offended as both a child and young person</a:t>
          </a:r>
          <a:endParaRPr lang="en-US" sz="2000" dirty="0">
            <a:latin typeface="Arial" panose="020B0604020202020204" pitchFamily="34" charset="0"/>
            <a:cs typeface="Arial" panose="020B0604020202020204" pitchFamily="34" charset="0"/>
          </a:endParaRPr>
        </a:p>
      </dgm:t>
    </dgm:pt>
    <dgm:pt modelId="{2BB43D29-28F5-4BF7-9B4E-AD366DC98804}" type="parTrans" cxnId="{674C60B3-C2BD-429E-A0E8-CAAF045636FD}">
      <dgm:prSet/>
      <dgm:spPr/>
      <dgm:t>
        <a:bodyPr/>
        <a:lstStyle/>
        <a:p>
          <a:endParaRPr lang="en-US"/>
        </a:p>
      </dgm:t>
    </dgm:pt>
    <dgm:pt modelId="{006CDBA2-3BC0-464B-9A50-718D265D73E4}" type="sibTrans" cxnId="{674C60B3-C2BD-429E-A0E8-CAAF045636FD}">
      <dgm:prSet/>
      <dgm:spPr/>
      <dgm:t>
        <a:bodyPr/>
        <a:lstStyle/>
        <a:p>
          <a:endParaRPr lang="en-US"/>
        </a:p>
      </dgm:t>
    </dgm:pt>
    <dgm:pt modelId="{07313CF4-60F4-4266-A180-BFAB44F34F70}">
      <dgm:prSet custT="1"/>
      <dgm:spPr/>
      <dgm:t>
        <a:bodyPr/>
        <a:lstStyle/>
        <a:p>
          <a:r>
            <a:rPr lang="en-NZ" sz="2000" dirty="0">
              <a:latin typeface="Arial" panose="020B0604020202020204" pitchFamily="34" charset="0"/>
              <a:cs typeface="Arial" panose="020B0604020202020204" pitchFamily="34" charset="0"/>
            </a:rPr>
            <a:t>85% of those who had offended as a child and had been expelled before age 14 offended again from age 14-18</a:t>
          </a:r>
          <a:endParaRPr lang="en-US" sz="2000" dirty="0">
            <a:latin typeface="Arial" panose="020B0604020202020204" pitchFamily="34" charset="0"/>
            <a:cs typeface="Arial" panose="020B0604020202020204" pitchFamily="34" charset="0"/>
          </a:endParaRPr>
        </a:p>
      </dgm:t>
    </dgm:pt>
    <dgm:pt modelId="{C50C09E8-3F64-4F22-9EF3-443DD37951F2}" type="parTrans" cxnId="{61409ACE-AFDC-475A-8A8C-1F0D1AF7583E}">
      <dgm:prSet/>
      <dgm:spPr/>
      <dgm:t>
        <a:bodyPr/>
        <a:lstStyle/>
        <a:p>
          <a:endParaRPr lang="en-US"/>
        </a:p>
      </dgm:t>
    </dgm:pt>
    <dgm:pt modelId="{FC42BD10-4023-4C4B-BC94-B48B13BFA8E3}" type="sibTrans" cxnId="{61409ACE-AFDC-475A-8A8C-1F0D1AF7583E}">
      <dgm:prSet/>
      <dgm:spPr/>
      <dgm:t>
        <a:bodyPr/>
        <a:lstStyle/>
        <a:p>
          <a:endParaRPr lang="en-US"/>
        </a:p>
      </dgm:t>
    </dgm:pt>
    <dgm:pt modelId="{761B5221-F1F7-4D53-AF78-EB3EB8B8B5B0}" type="pres">
      <dgm:prSet presAssocID="{F0BFF581-64F1-4424-B2CF-152C7726DC0A}" presName="linear" presStyleCnt="0">
        <dgm:presLayoutVars>
          <dgm:animLvl val="lvl"/>
          <dgm:resizeHandles val="exact"/>
        </dgm:presLayoutVars>
      </dgm:prSet>
      <dgm:spPr/>
    </dgm:pt>
    <dgm:pt modelId="{EE97D704-39BD-4DBD-8C34-AA51B39A5BAD}" type="pres">
      <dgm:prSet presAssocID="{E99CA8E4-2B7C-481A-B2AC-465897D9CD0D}" presName="parentText" presStyleLbl="node1" presStyleIdx="0" presStyleCnt="2">
        <dgm:presLayoutVars>
          <dgm:chMax val="0"/>
          <dgm:bulletEnabled val="1"/>
        </dgm:presLayoutVars>
      </dgm:prSet>
      <dgm:spPr/>
    </dgm:pt>
    <dgm:pt modelId="{51C29B4A-A89A-43B6-B6C2-1A4CED384B47}" type="pres">
      <dgm:prSet presAssocID="{006CDBA2-3BC0-464B-9A50-718D265D73E4}" presName="spacer" presStyleCnt="0"/>
      <dgm:spPr/>
    </dgm:pt>
    <dgm:pt modelId="{789A8D83-C4E4-4E67-B5BE-58AD2D5EB54E}" type="pres">
      <dgm:prSet presAssocID="{07313CF4-60F4-4266-A180-BFAB44F34F70}" presName="parentText" presStyleLbl="node1" presStyleIdx="1" presStyleCnt="2">
        <dgm:presLayoutVars>
          <dgm:chMax val="0"/>
          <dgm:bulletEnabled val="1"/>
        </dgm:presLayoutVars>
      </dgm:prSet>
      <dgm:spPr/>
    </dgm:pt>
  </dgm:ptLst>
  <dgm:cxnLst>
    <dgm:cxn modelId="{495D5833-2EED-4691-830E-66C403EF5368}" type="presOf" srcId="{F0BFF581-64F1-4424-B2CF-152C7726DC0A}" destId="{761B5221-F1F7-4D53-AF78-EB3EB8B8B5B0}" srcOrd="0" destOrd="0" presId="urn:microsoft.com/office/officeart/2005/8/layout/vList2"/>
    <dgm:cxn modelId="{674C60B3-C2BD-429E-A0E8-CAAF045636FD}" srcId="{F0BFF581-64F1-4424-B2CF-152C7726DC0A}" destId="{E99CA8E4-2B7C-481A-B2AC-465897D9CD0D}" srcOrd="0" destOrd="0" parTransId="{2BB43D29-28F5-4BF7-9B4E-AD366DC98804}" sibTransId="{006CDBA2-3BC0-464B-9A50-718D265D73E4}"/>
    <dgm:cxn modelId="{61409ACE-AFDC-475A-8A8C-1F0D1AF7583E}" srcId="{F0BFF581-64F1-4424-B2CF-152C7726DC0A}" destId="{07313CF4-60F4-4266-A180-BFAB44F34F70}" srcOrd="1" destOrd="0" parTransId="{C50C09E8-3F64-4F22-9EF3-443DD37951F2}" sibTransId="{FC42BD10-4023-4C4B-BC94-B48B13BFA8E3}"/>
    <dgm:cxn modelId="{8D1E50DB-302A-404D-9271-4FCB34ABABF2}" type="presOf" srcId="{07313CF4-60F4-4266-A180-BFAB44F34F70}" destId="{789A8D83-C4E4-4E67-B5BE-58AD2D5EB54E}" srcOrd="0" destOrd="0" presId="urn:microsoft.com/office/officeart/2005/8/layout/vList2"/>
    <dgm:cxn modelId="{DA9F07FE-A0FC-4C74-B9A7-738AE7A80AE2}" type="presOf" srcId="{E99CA8E4-2B7C-481A-B2AC-465897D9CD0D}" destId="{EE97D704-39BD-4DBD-8C34-AA51B39A5BAD}" srcOrd="0" destOrd="0" presId="urn:microsoft.com/office/officeart/2005/8/layout/vList2"/>
    <dgm:cxn modelId="{01341F62-A59C-4347-93F7-7FCE1502657B}" type="presParOf" srcId="{761B5221-F1F7-4D53-AF78-EB3EB8B8B5B0}" destId="{EE97D704-39BD-4DBD-8C34-AA51B39A5BAD}" srcOrd="0" destOrd="0" presId="urn:microsoft.com/office/officeart/2005/8/layout/vList2"/>
    <dgm:cxn modelId="{D8C59ACC-3680-41B0-A0C2-49188DE25068}" type="presParOf" srcId="{761B5221-F1F7-4D53-AF78-EB3EB8B8B5B0}" destId="{51C29B4A-A89A-43B6-B6C2-1A4CED384B47}" srcOrd="1" destOrd="0" presId="urn:microsoft.com/office/officeart/2005/8/layout/vList2"/>
    <dgm:cxn modelId="{F4161886-AEB4-405F-8B00-F15B2B3340F7}" type="presParOf" srcId="{761B5221-F1F7-4D53-AF78-EB3EB8B8B5B0}" destId="{789A8D83-C4E4-4E67-B5BE-58AD2D5EB54E}"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BFF581-64F1-4424-B2CF-152C7726DC0A}"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E99CA8E4-2B7C-481A-B2AC-465897D9CD0D}">
      <dgm:prSet custT="1"/>
      <dgm:spPr/>
      <dgm:t>
        <a:bodyPr/>
        <a:lstStyle/>
        <a:p>
          <a:r>
            <a:rPr lang="en-NZ" sz="2400" dirty="0">
              <a:solidFill>
                <a:schemeClr val="bg1"/>
              </a:solidFill>
              <a:latin typeface="Arial" panose="020B0604020202020204" pitchFamily="34" charset="0"/>
              <a:cs typeface="Arial" panose="020B0604020202020204" pitchFamily="34" charset="0"/>
            </a:rPr>
            <a:t>For each extra school enrolment by age 10, the odds of offending increased 1.6 times</a:t>
          </a:r>
          <a:endParaRPr lang="en-US" sz="2400" dirty="0">
            <a:solidFill>
              <a:schemeClr val="bg1"/>
            </a:solidFill>
            <a:latin typeface="Arial" panose="020B0604020202020204" pitchFamily="34" charset="0"/>
            <a:cs typeface="Arial" panose="020B0604020202020204" pitchFamily="34" charset="0"/>
          </a:endParaRPr>
        </a:p>
      </dgm:t>
    </dgm:pt>
    <dgm:pt modelId="{2BB43D29-28F5-4BF7-9B4E-AD366DC98804}" type="parTrans" cxnId="{674C60B3-C2BD-429E-A0E8-CAAF045636FD}">
      <dgm:prSet/>
      <dgm:spPr/>
      <dgm:t>
        <a:bodyPr/>
        <a:lstStyle/>
        <a:p>
          <a:endParaRPr lang="en-US"/>
        </a:p>
      </dgm:t>
    </dgm:pt>
    <dgm:pt modelId="{006CDBA2-3BC0-464B-9A50-718D265D73E4}" type="sibTrans" cxnId="{674C60B3-C2BD-429E-A0E8-CAAF045636FD}">
      <dgm:prSet/>
      <dgm:spPr/>
      <dgm:t>
        <a:bodyPr/>
        <a:lstStyle/>
        <a:p>
          <a:endParaRPr lang="en-US"/>
        </a:p>
      </dgm:t>
    </dgm:pt>
    <dgm:pt modelId="{07313CF4-60F4-4266-A180-BFAB44F34F70}">
      <dgm:prSet custT="1"/>
      <dgm:spPr/>
      <dgm:t>
        <a:bodyPr/>
        <a:lstStyle/>
        <a:p>
          <a:r>
            <a:rPr lang="en-NZ" sz="2400" dirty="0">
              <a:solidFill>
                <a:schemeClr val="bg1"/>
              </a:solidFill>
              <a:latin typeface="Arial" panose="020B0604020202020204" pitchFamily="34" charset="0"/>
              <a:cs typeface="Arial" panose="020B0604020202020204" pitchFamily="34" charset="0"/>
            </a:rPr>
            <a:t>Of those who had been to 7 or more schools by age 14, almost a quarter (24%) had also offended by that age</a:t>
          </a:r>
        </a:p>
      </dgm:t>
    </dgm:pt>
    <dgm:pt modelId="{C50C09E8-3F64-4F22-9EF3-443DD37951F2}" type="parTrans" cxnId="{61409ACE-AFDC-475A-8A8C-1F0D1AF7583E}">
      <dgm:prSet/>
      <dgm:spPr/>
      <dgm:t>
        <a:bodyPr/>
        <a:lstStyle/>
        <a:p>
          <a:endParaRPr lang="en-US"/>
        </a:p>
      </dgm:t>
    </dgm:pt>
    <dgm:pt modelId="{FC42BD10-4023-4C4B-BC94-B48B13BFA8E3}" type="sibTrans" cxnId="{61409ACE-AFDC-475A-8A8C-1F0D1AF7583E}">
      <dgm:prSet/>
      <dgm:spPr/>
      <dgm:t>
        <a:bodyPr/>
        <a:lstStyle/>
        <a:p>
          <a:endParaRPr lang="en-US"/>
        </a:p>
      </dgm:t>
    </dgm:pt>
    <dgm:pt modelId="{5337484F-7DF7-43B6-AC45-3F1D64BBBC5B}">
      <dgm:prSet custT="1"/>
      <dgm:spPr/>
      <dgm:t>
        <a:bodyPr/>
        <a:lstStyle/>
        <a:p>
          <a:r>
            <a:rPr lang="en-NZ" sz="2400" dirty="0">
              <a:solidFill>
                <a:schemeClr val="bg1"/>
              </a:solidFill>
              <a:latin typeface="Arial" panose="020B0604020202020204" pitchFamily="34" charset="0"/>
              <a:cs typeface="Arial" panose="020B0604020202020204" pitchFamily="34" charset="0"/>
            </a:rPr>
            <a:t>Children who offended were less likely to be still enrolled at school at age 16 than were non-offending peers</a:t>
          </a:r>
        </a:p>
      </dgm:t>
    </dgm:pt>
    <dgm:pt modelId="{C4C691CA-D9B3-4E37-8ABA-809C62D80A0A}" type="parTrans" cxnId="{C13AE19E-14E1-464E-959B-92F6137FB0B5}">
      <dgm:prSet/>
      <dgm:spPr/>
      <dgm:t>
        <a:bodyPr/>
        <a:lstStyle/>
        <a:p>
          <a:endParaRPr lang="en-NZ"/>
        </a:p>
      </dgm:t>
    </dgm:pt>
    <dgm:pt modelId="{EE6028AF-E3D1-4779-B577-440F884BEE8D}" type="sibTrans" cxnId="{C13AE19E-14E1-464E-959B-92F6137FB0B5}">
      <dgm:prSet/>
      <dgm:spPr/>
      <dgm:t>
        <a:bodyPr/>
        <a:lstStyle/>
        <a:p>
          <a:endParaRPr lang="en-NZ"/>
        </a:p>
      </dgm:t>
    </dgm:pt>
    <dgm:pt modelId="{BEDDC5FD-A84C-4D5B-9AD9-6D97A0959216}" type="pres">
      <dgm:prSet presAssocID="{F0BFF581-64F1-4424-B2CF-152C7726DC0A}" presName="linear" presStyleCnt="0">
        <dgm:presLayoutVars>
          <dgm:animLvl val="lvl"/>
          <dgm:resizeHandles val="exact"/>
        </dgm:presLayoutVars>
      </dgm:prSet>
      <dgm:spPr/>
    </dgm:pt>
    <dgm:pt modelId="{889A3AE2-EDF3-4FA6-9E9A-BBA90EE475FA}" type="pres">
      <dgm:prSet presAssocID="{E99CA8E4-2B7C-481A-B2AC-465897D9CD0D}" presName="parentText" presStyleLbl="node1" presStyleIdx="0" presStyleCnt="3">
        <dgm:presLayoutVars>
          <dgm:chMax val="0"/>
          <dgm:bulletEnabled val="1"/>
        </dgm:presLayoutVars>
      </dgm:prSet>
      <dgm:spPr/>
    </dgm:pt>
    <dgm:pt modelId="{EA17C1EA-64D0-4173-A1E0-0951C879989A}" type="pres">
      <dgm:prSet presAssocID="{006CDBA2-3BC0-464B-9A50-718D265D73E4}" presName="spacer" presStyleCnt="0"/>
      <dgm:spPr/>
    </dgm:pt>
    <dgm:pt modelId="{AB79BACE-70CE-4EEB-9C3D-501EAB0A82D5}" type="pres">
      <dgm:prSet presAssocID="{07313CF4-60F4-4266-A180-BFAB44F34F70}" presName="parentText" presStyleLbl="node1" presStyleIdx="1" presStyleCnt="3">
        <dgm:presLayoutVars>
          <dgm:chMax val="0"/>
          <dgm:bulletEnabled val="1"/>
        </dgm:presLayoutVars>
      </dgm:prSet>
      <dgm:spPr/>
    </dgm:pt>
    <dgm:pt modelId="{797AB581-4D02-4CEB-8F64-C3606603354E}" type="pres">
      <dgm:prSet presAssocID="{FC42BD10-4023-4C4B-BC94-B48B13BFA8E3}" presName="spacer" presStyleCnt="0"/>
      <dgm:spPr/>
    </dgm:pt>
    <dgm:pt modelId="{0B77B0D2-1069-4A11-8C3C-0DE227A8BF38}" type="pres">
      <dgm:prSet presAssocID="{5337484F-7DF7-43B6-AC45-3F1D64BBBC5B}" presName="parentText" presStyleLbl="node1" presStyleIdx="2" presStyleCnt="3">
        <dgm:presLayoutVars>
          <dgm:chMax val="0"/>
          <dgm:bulletEnabled val="1"/>
        </dgm:presLayoutVars>
      </dgm:prSet>
      <dgm:spPr/>
    </dgm:pt>
  </dgm:ptLst>
  <dgm:cxnLst>
    <dgm:cxn modelId="{9DF6B42F-6036-4926-9B93-D36E8B1DF720}" type="presOf" srcId="{5337484F-7DF7-43B6-AC45-3F1D64BBBC5B}" destId="{0B77B0D2-1069-4A11-8C3C-0DE227A8BF38}" srcOrd="0" destOrd="0" presId="urn:microsoft.com/office/officeart/2005/8/layout/vList2"/>
    <dgm:cxn modelId="{98D7E25B-1A4D-4402-95F1-4DE062EDE902}" type="presOf" srcId="{E99CA8E4-2B7C-481A-B2AC-465897D9CD0D}" destId="{889A3AE2-EDF3-4FA6-9E9A-BBA90EE475FA}" srcOrd="0" destOrd="0" presId="urn:microsoft.com/office/officeart/2005/8/layout/vList2"/>
    <dgm:cxn modelId="{C8B0198F-DD2C-49EB-BAD1-23DC88539293}" type="presOf" srcId="{F0BFF581-64F1-4424-B2CF-152C7726DC0A}" destId="{BEDDC5FD-A84C-4D5B-9AD9-6D97A0959216}" srcOrd="0" destOrd="0" presId="urn:microsoft.com/office/officeart/2005/8/layout/vList2"/>
    <dgm:cxn modelId="{C13AE19E-14E1-464E-959B-92F6137FB0B5}" srcId="{F0BFF581-64F1-4424-B2CF-152C7726DC0A}" destId="{5337484F-7DF7-43B6-AC45-3F1D64BBBC5B}" srcOrd="2" destOrd="0" parTransId="{C4C691CA-D9B3-4E37-8ABA-809C62D80A0A}" sibTransId="{EE6028AF-E3D1-4779-B577-440F884BEE8D}"/>
    <dgm:cxn modelId="{674C60B3-C2BD-429E-A0E8-CAAF045636FD}" srcId="{F0BFF581-64F1-4424-B2CF-152C7726DC0A}" destId="{E99CA8E4-2B7C-481A-B2AC-465897D9CD0D}" srcOrd="0" destOrd="0" parTransId="{2BB43D29-28F5-4BF7-9B4E-AD366DC98804}" sibTransId="{006CDBA2-3BC0-464B-9A50-718D265D73E4}"/>
    <dgm:cxn modelId="{C82CE7C8-699C-402B-8966-3BC695EA0579}" type="presOf" srcId="{07313CF4-60F4-4266-A180-BFAB44F34F70}" destId="{AB79BACE-70CE-4EEB-9C3D-501EAB0A82D5}" srcOrd="0" destOrd="0" presId="urn:microsoft.com/office/officeart/2005/8/layout/vList2"/>
    <dgm:cxn modelId="{61409ACE-AFDC-475A-8A8C-1F0D1AF7583E}" srcId="{F0BFF581-64F1-4424-B2CF-152C7726DC0A}" destId="{07313CF4-60F4-4266-A180-BFAB44F34F70}" srcOrd="1" destOrd="0" parTransId="{C50C09E8-3F64-4F22-9EF3-443DD37951F2}" sibTransId="{FC42BD10-4023-4C4B-BC94-B48B13BFA8E3}"/>
    <dgm:cxn modelId="{3177C18F-5C55-421D-B134-84334371F378}" type="presParOf" srcId="{BEDDC5FD-A84C-4D5B-9AD9-6D97A0959216}" destId="{889A3AE2-EDF3-4FA6-9E9A-BBA90EE475FA}" srcOrd="0" destOrd="0" presId="urn:microsoft.com/office/officeart/2005/8/layout/vList2"/>
    <dgm:cxn modelId="{509FE790-60C1-4FF7-B926-8FD2A5D45388}" type="presParOf" srcId="{BEDDC5FD-A84C-4D5B-9AD9-6D97A0959216}" destId="{EA17C1EA-64D0-4173-A1E0-0951C879989A}" srcOrd="1" destOrd="0" presId="urn:microsoft.com/office/officeart/2005/8/layout/vList2"/>
    <dgm:cxn modelId="{378D628B-0289-4B9A-BA66-A0E045DE717F}" type="presParOf" srcId="{BEDDC5FD-A84C-4D5B-9AD9-6D97A0959216}" destId="{AB79BACE-70CE-4EEB-9C3D-501EAB0A82D5}" srcOrd="2" destOrd="0" presId="urn:microsoft.com/office/officeart/2005/8/layout/vList2"/>
    <dgm:cxn modelId="{E230B7D7-6361-4314-9ED4-7D743A5A193A}" type="presParOf" srcId="{BEDDC5FD-A84C-4D5B-9AD9-6D97A0959216}" destId="{797AB581-4D02-4CEB-8F64-C3606603354E}" srcOrd="3" destOrd="0" presId="urn:microsoft.com/office/officeart/2005/8/layout/vList2"/>
    <dgm:cxn modelId="{3DFBE099-5A2C-4DB9-9502-2B042FA738EE}" type="presParOf" srcId="{BEDDC5FD-A84C-4D5B-9AD9-6D97A0959216}" destId="{0B77B0D2-1069-4A11-8C3C-0DE227A8BF3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712076-55E7-4452-AF0C-09439A41F5AA}">
      <dsp:nvSpPr>
        <dsp:cNvPr id="0" name=""/>
        <dsp:cNvSpPr/>
      </dsp:nvSpPr>
      <dsp:spPr>
        <a:xfrm>
          <a:off x="0" y="2014"/>
          <a:ext cx="5184184"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E492EEE-9DA0-45BF-A595-6FB2E909ED76}">
      <dsp:nvSpPr>
        <dsp:cNvPr id="0" name=""/>
        <dsp:cNvSpPr/>
      </dsp:nvSpPr>
      <dsp:spPr>
        <a:xfrm>
          <a:off x="0" y="2014"/>
          <a:ext cx="5179121" cy="2004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NZ" sz="2000" kern="1200" dirty="0">
              <a:latin typeface="Arial" panose="020B0604020202020204" pitchFamily="34" charset="0"/>
              <a:cs typeface="Arial" panose="020B0604020202020204" pitchFamily="34" charset="0"/>
            </a:rPr>
            <a:t>Scientific and up-to-date information on the characteristics and backgrounds of children who have offended, the trajectory they often follow, and opportunities for improvement in child welfare and Family Court practices to assist children and their families more effectively</a:t>
          </a:r>
          <a:endParaRPr lang="en-US" sz="2000" kern="1200" dirty="0">
            <a:latin typeface="Arial" panose="020B0604020202020204" pitchFamily="34" charset="0"/>
            <a:cs typeface="Arial" panose="020B0604020202020204" pitchFamily="34" charset="0"/>
          </a:endParaRPr>
        </a:p>
      </dsp:txBody>
      <dsp:txXfrm>
        <a:off x="0" y="2014"/>
        <a:ext cx="5179121" cy="2004713"/>
      </dsp:txXfrm>
    </dsp:sp>
    <dsp:sp modelId="{BB6336B3-ADCE-4BD8-AC40-8D7BD09B0868}">
      <dsp:nvSpPr>
        <dsp:cNvPr id="0" name=""/>
        <dsp:cNvSpPr/>
      </dsp:nvSpPr>
      <dsp:spPr>
        <a:xfrm>
          <a:off x="0" y="2006727"/>
          <a:ext cx="5184184" cy="0"/>
        </a:xfrm>
        <a:prstGeom prst="line">
          <a:avLst/>
        </a:prstGeom>
        <a:gradFill rotWithShape="0">
          <a:gsLst>
            <a:gs pos="0">
              <a:schemeClr val="accent2">
                <a:hueOff val="-1704332"/>
                <a:satOff val="-2273"/>
                <a:lumOff val="-6797"/>
                <a:alphaOff val="0"/>
                <a:satMod val="103000"/>
                <a:lumMod val="102000"/>
                <a:tint val="94000"/>
              </a:schemeClr>
            </a:gs>
            <a:gs pos="50000">
              <a:schemeClr val="accent2">
                <a:hueOff val="-1704332"/>
                <a:satOff val="-2273"/>
                <a:lumOff val="-6797"/>
                <a:alphaOff val="0"/>
                <a:satMod val="110000"/>
                <a:lumMod val="100000"/>
                <a:shade val="100000"/>
              </a:schemeClr>
            </a:gs>
            <a:gs pos="100000">
              <a:schemeClr val="accent2">
                <a:hueOff val="-1704332"/>
                <a:satOff val="-2273"/>
                <a:lumOff val="-6797"/>
                <a:alphaOff val="0"/>
                <a:lumMod val="99000"/>
                <a:satMod val="120000"/>
                <a:shade val="78000"/>
              </a:schemeClr>
            </a:gs>
          </a:gsLst>
          <a:lin ang="5400000" scaled="0"/>
        </a:gradFill>
        <a:ln w="6350" cap="flat" cmpd="sng" algn="ctr">
          <a:solidFill>
            <a:schemeClr val="accent2">
              <a:hueOff val="-1704332"/>
              <a:satOff val="-2273"/>
              <a:lumOff val="-679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AB32A4A-EBD7-49EB-A905-0D0DC185D215}">
      <dsp:nvSpPr>
        <dsp:cNvPr id="0" name=""/>
        <dsp:cNvSpPr/>
      </dsp:nvSpPr>
      <dsp:spPr>
        <a:xfrm>
          <a:off x="0" y="2006727"/>
          <a:ext cx="5184184" cy="1176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NZ" sz="2000" kern="1200" dirty="0">
              <a:latin typeface="Arial" panose="020B0604020202020204" pitchFamily="34" charset="0"/>
              <a:cs typeface="Arial" panose="020B0604020202020204" pitchFamily="34" charset="0"/>
            </a:rPr>
            <a:t>IDI data on 48,989 children, from 2000 to 2019</a:t>
          </a:r>
          <a:endParaRPr lang="en-US" sz="2000" kern="1200" dirty="0">
            <a:latin typeface="Arial" panose="020B0604020202020204" pitchFamily="34" charset="0"/>
            <a:cs typeface="Arial" panose="020B0604020202020204" pitchFamily="34" charset="0"/>
          </a:endParaRPr>
        </a:p>
      </dsp:txBody>
      <dsp:txXfrm>
        <a:off x="0" y="2006727"/>
        <a:ext cx="5184184" cy="1176046"/>
      </dsp:txXfrm>
    </dsp:sp>
    <dsp:sp modelId="{BDD9A637-8ECC-496E-9310-EBC7CCFB450C}">
      <dsp:nvSpPr>
        <dsp:cNvPr id="0" name=""/>
        <dsp:cNvSpPr/>
      </dsp:nvSpPr>
      <dsp:spPr>
        <a:xfrm>
          <a:off x="0" y="3182774"/>
          <a:ext cx="5184184" cy="0"/>
        </a:xfrm>
        <a:prstGeom prst="line">
          <a:avLst/>
        </a:prstGeom>
        <a:gradFill rotWithShape="0">
          <a:gsLst>
            <a:gs pos="0">
              <a:schemeClr val="accent2">
                <a:hueOff val="-3408665"/>
                <a:satOff val="-4547"/>
                <a:lumOff val="-13595"/>
                <a:alphaOff val="0"/>
                <a:satMod val="103000"/>
                <a:lumMod val="102000"/>
                <a:tint val="94000"/>
              </a:schemeClr>
            </a:gs>
            <a:gs pos="50000">
              <a:schemeClr val="accent2">
                <a:hueOff val="-3408665"/>
                <a:satOff val="-4547"/>
                <a:lumOff val="-13595"/>
                <a:alphaOff val="0"/>
                <a:satMod val="110000"/>
                <a:lumMod val="100000"/>
                <a:shade val="100000"/>
              </a:schemeClr>
            </a:gs>
            <a:gs pos="100000">
              <a:schemeClr val="accent2">
                <a:hueOff val="-3408665"/>
                <a:satOff val="-4547"/>
                <a:lumOff val="-13595"/>
                <a:alphaOff val="0"/>
                <a:lumMod val="99000"/>
                <a:satMod val="120000"/>
                <a:shade val="78000"/>
              </a:schemeClr>
            </a:gs>
          </a:gsLst>
          <a:lin ang="5400000" scaled="0"/>
        </a:gradFill>
        <a:ln w="6350" cap="flat" cmpd="sng" algn="ctr">
          <a:solidFill>
            <a:schemeClr val="accent2">
              <a:hueOff val="-3408665"/>
              <a:satOff val="-4547"/>
              <a:lumOff val="-1359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05B4A7B-54A9-4324-86A5-CEC32E1D7E50}">
      <dsp:nvSpPr>
        <dsp:cNvPr id="0" name=""/>
        <dsp:cNvSpPr/>
      </dsp:nvSpPr>
      <dsp:spPr>
        <a:xfrm>
          <a:off x="0" y="3182774"/>
          <a:ext cx="5184184" cy="1176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NZ" sz="1900" kern="1200" dirty="0">
              <a:latin typeface="Arial" panose="020B0604020202020204" pitchFamily="34" charset="0"/>
              <a:cs typeface="Arial" panose="020B0604020202020204" pitchFamily="34" charset="0"/>
            </a:rPr>
            <a:t>Oranga Tamariki Case Files – 2019-2020 – 108 children 14(1)(e)</a:t>
          </a:r>
          <a:endParaRPr lang="en-US" sz="1900" kern="1200" dirty="0">
            <a:latin typeface="Arial" panose="020B0604020202020204" pitchFamily="34" charset="0"/>
            <a:cs typeface="Arial" panose="020B0604020202020204" pitchFamily="34" charset="0"/>
          </a:endParaRPr>
        </a:p>
      </dsp:txBody>
      <dsp:txXfrm>
        <a:off x="0" y="3182774"/>
        <a:ext cx="5184184" cy="1176046"/>
      </dsp:txXfrm>
    </dsp:sp>
    <dsp:sp modelId="{C08A362B-68BA-4FA8-B67D-353EBC3DA8F1}">
      <dsp:nvSpPr>
        <dsp:cNvPr id="0" name=""/>
        <dsp:cNvSpPr/>
      </dsp:nvSpPr>
      <dsp:spPr>
        <a:xfrm>
          <a:off x="0" y="4358821"/>
          <a:ext cx="5184184" cy="0"/>
        </a:xfrm>
        <a:prstGeom prst="line">
          <a:avLst/>
        </a:prstGeom>
        <a:gradFill rotWithShape="0">
          <a:gsLst>
            <a:gs pos="0">
              <a:schemeClr val="accent2">
                <a:hueOff val="-5112997"/>
                <a:satOff val="-6820"/>
                <a:lumOff val="-20392"/>
                <a:alphaOff val="0"/>
                <a:satMod val="103000"/>
                <a:lumMod val="102000"/>
                <a:tint val="94000"/>
              </a:schemeClr>
            </a:gs>
            <a:gs pos="50000">
              <a:schemeClr val="accent2">
                <a:hueOff val="-5112997"/>
                <a:satOff val="-6820"/>
                <a:lumOff val="-20392"/>
                <a:alphaOff val="0"/>
                <a:satMod val="110000"/>
                <a:lumMod val="100000"/>
                <a:shade val="100000"/>
              </a:schemeClr>
            </a:gs>
            <a:gs pos="100000">
              <a:schemeClr val="accent2">
                <a:hueOff val="-5112997"/>
                <a:satOff val="-6820"/>
                <a:lumOff val="-20392"/>
                <a:alphaOff val="0"/>
                <a:lumMod val="99000"/>
                <a:satMod val="120000"/>
                <a:shade val="78000"/>
              </a:schemeClr>
            </a:gs>
          </a:gsLst>
          <a:lin ang="5400000" scaled="0"/>
        </a:gradFill>
        <a:ln w="6350" cap="flat" cmpd="sng" algn="ctr">
          <a:solidFill>
            <a:schemeClr val="accent2">
              <a:hueOff val="-5112997"/>
              <a:satOff val="-6820"/>
              <a:lumOff val="-2039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0F473F1-3797-4D7B-BBCE-317295F9FF55}">
      <dsp:nvSpPr>
        <dsp:cNvPr id="0" name=""/>
        <dsp:cNvSpPr/>
      </dsp:nvSpPr>
      <dsp:spPr>
        <a:xfrm>
          <a:off x="0" y="4358821"/>
          <a:ext cx="5184184" cy="1176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NZ" sz="1900" kern="1200" dirty="0">
              <a:latin typeface="Arial" panose="020B0604020202020204" pitchFamily="34" charset="0"/>
              <a:cs typeface="Arial" panose="020B0604020202020204" pitchFamily="34" charset="0"/>
            </a:rPr>
            <a:t>Interviews – 33 key stakeholders (justice-involved </a:t>
          </a:r>
          <a:r>
            <a:rPr lang="en-NZ" sz="1900" kern="1200" dirty="0" err="1">
              <a:latin typeface="Arial" panose="020B0604020202020204" pitchFamily="34" charset="0"/>
              <a:cs typeface="Arial" panose="020B0604020202020204" pitchFamily="34" charset="0"/>
            </a:rPr>
            <a:t>whānau</a:t>
          </a:r>
          <a:r>
            <a:rPr lang="en-NZ" sz="1900" kern="1200" dirty="0">
              <a:latin typeface="Arial" panose="020B0604020202020204" pitchFamily="34" charset="0"/>
              <a:cs typeface="Arial" panose="020B0604020202020204" pitchFamily="34" charset="0"/>
            </a:rPr>
            <a:t>, iwi representatives, lawyers, police, social workers, school leaders, psychologists, lay advocates)</a:t>
          </a:r>
          <a:endParaRPr lang="en-US" sz="1900" kern="1200" dirty="0">
            <a:latin typeface="Arial" panose="020B0604020202020204" pitchFamily="34" charset="0"/>
            <a:cs typeface="Arial" panose="020B0604020202020204" pitchFamily="34" charset="0"/>
          </a:endParaRPr>
        </a:p>
      </dsp:txBody>
      <dsp:txXfrm>
        <a:off x="0" y="4358821"/>
        <a:ext cx="5184184" cy="117604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8A8CA-AA40-49BD-A9B2-10855FF411CA}">
      <dsp:nvSpPr>
        <dsp:cNvPr id="0" name=""/>
        <dsp:cNvSpPr/>
      </dsp:nvSpPr>
      <dsp:spPr>
        <a:xfrm>
          <a:off x="0" y="1287"/>
          <a:ext cx="530053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2438834-75FE-4AA4-A4E7-7967E3D9E446}">
      <dsp:nvSpPr>
        <dsp:cNvPr id="0" name=""/>
        <dsp:cNvSpPr/>
      </dsp:nvSpPr>
      <dsp:spPr>
        <a:xfrm>
          <a:off x="0" y="1287"/>
          <a:ext cx="5295353" cy="1755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Offending risk decreased as school decile increased - 9-year-olds at a Decile 1 school were 2.1 times more likely to offend than their peers at a Decile 10 school</a:t>
          </a:r>
        </a:p>
      </dsp:txBody>
      <dsp:txXfrm>
        <a:off x="0" y="1287"/>
        <a:ext cx="5295353" cy="1755966"/>
      </dsp:txXfrm>
    </dsp:sp>
    <dsp:sp modelId="{FACFBEEA-8A5D-43CA-87AC-3CC06D9E301F}">
      <dsp:nvSpPr>
        <dsp:cNvPr id="0" name=""/>
        <dsp:cNvSpPr/>
      </dsp:nvSpPr>
      <dsp:spPr>
        <a:xfrm>
          <a:off x="0" y="1757254"/>
          <a:ext cx="5300530" cy="0"/>
        </a:xfrm>
        <a:prstGeom prst="line">
          <a:avLst/>
        </a:prstGeom>
        <a:gradFill rotWithShape="0">
          <a:gsLst>
            <a:gs pos="0">
              <a:schemeClr val="accent2">
                <a:hueOff val="-5112997"/>
                <a:satOff val="-6820"/>
                <a:lumOff val="-20392"/>
                <a:alphaOff val="0"/>
                <a:satMod val="103000"/>
                <a:lumMod val="102000"/>
                <a:tint val="94000"/>
              </a:schemeClr>
            </a:gs>
            <a:gs pos="50000">
              <a:schemeClr val="accent2">
                <a:hueOff val="-5112997"/>
                <a:satOff val="-6820"/>
                <a:lumOff val="-20392"/>
                <a:alphaOff val="0"/>
                <a:satMod val="110000"/>
                <a:lumMod val="100000"/>
                <a:shade val="100000"/>
              </a:schemeClr>
            </a:gs>
            <a:gs pos="100000">
              <a:schemeClr val="accent2">
                <a:hueOff val="-5112997"/>
                <a:satOff val="-6820"/>
                <a:lumOff val="-20392"/>
                <a:alphaOff val="0"/>
                <a:lumMod val="99000"/>
                <a:satMod val="120000"/>
                <a:shade val="78000"/>
              </a:schemeClr>
            </a:gs>
          </a:gsLst>
          <a:lin ang="5400000" scaled="0"/>
        </a:gradFill>
        <a:ln w="6350" cap="flat" cmpd="sng" algn="ctr">
          <a:solidFill>
            <a:schemeClr val="accent2">
              <a:hueOff val="-5112997"/>
              <a:satOff val="-6820"/>
              <a:lumOff val="-2039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C9C83E2-5F13-4CEA-A76D-96EA2EB3F486}">
      <dsp:nvSpPr>
        <dsp:cNvPr id="0" name=""/>
        <dsp:cNvSpPr/>
      </dsp:nvSpPr>
      <dsp:spPr>
        <a:xfrm>
          <a:off x="0" y="1757254"/>
          <a:ext cx="5300530" cy="877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NZ" sz="2400" i="1" kern="1200" dirty="0">
              <a:effectLst/>
              <a:latin typeface="Arial" panose="020B0604020202020204" pitchFamily="34" charset="0"/>
              <a:ea typeface="Calibri" panose="020F0502020204030204" pitchFamily="34" charset="0"/>
              <a:cs typeface="Arial" panose="020B0604020202020204" pitchFamily="34" charset="0"/>
            </a:rPr>
            <a:t>So, if you look at the poverty aspect…to raise these people out of the poverty blights that they’re in. There’s the historical nature that goes back to colonisation cause obviously Māori particularly are overly represented. </a:t>
          </a:r>
          <a:r>
            <a:rPr lang="en-NZ" sz="2400" kern="1200" dirty="0">
              <a:effectLst/>
              <a:latin typeface="Arial" panose="020B0604020202020204" pitchFamily="34" charset="0"/>
              <a:ea typeface="Calibri" panose="020F0502020204030204" pitchFamily="34" charset="0"/>
              <a:cs typeface="Arial" panose="020B0604020202020204" pitchFamily="34" charset="0"/>
            </a:rPr>
            <a:t>(Police officer)</a:t>
          </a:r>
          <a:endParaRPr lang="en-US" sz="2400" kern="1200" dirty="0">
            <a:latin typeface="Arial" panose="020B0604020202020204" pitchFamily="34" charset="0"/>
            <a:cs typeface="Arial" panose="020B0604020202020204" pitchFamily="34" charset="0"/>
          </a:endParaRPr>
        </a:p>
      </dsp:txBody>
      <dsp:txXfrm>
        <a:off x="0" y="1757254"/>
        <a:ext cx="5300530" cy="87798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8A8CA-AA40-49BD-A9B2-10855FF411CA}">
      <dsp:nvSpPr>
        <dsp:cNvPr id="0" name=""/>
        <dsp:cNvSpPr/>
      </dsp:nvSpPr>
      <dsp:spPr>
        <a:xfrm>
          <a:off x="0" y="1473"/>
          <a:ext cx="5184184"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2438834-75FE-4AA4-A4E7-7967E3D9E446}">
      <dsp:nvSpPr>
        <dsp:cNvPr id="0" name=""/>
        <dsp:cNvSpPr/>
      </dsp:nvSpPr>
      <dsp:spPr>
        <a:xfrm>
          <a:off x="0" y="1473"/>
          <a:ext cx="5179121" cy="2257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Financial hardship was a risk factor for offending (having a parent eligible for income support payments), as was having a parent who was involved in the justice system</a:t>
          </a:r>
        </a:p>
      </dsp:txBody>
      <dsp:txXfrm>
        <a:off x="0" y="1473"/>
        <a:ext cx="5179121" cy="2257667"/>
      </dsp:txXfrm>
    </dsp:sp>
    <dsp:sp modelId="{66C10AD2-7621-431A-ADA4-8F732E52E943}">
      <dsp:nvSpPr>
        <dsp:cNvPr id="0" name=""/>
        <dsp:cNvSpPr/>
      </dsp:nvSpPr>
      <dsp:spPr>
        <a:xfrm>
          <a:off x="0" y="2259140"/>
          <a:ext cx="5184184" cy="0"/>
        </a:xfrm>
        <a:prstGeom prst="line">
          <a:avLst/>
        </a:prstGeom>
        <a:gradFill rotWithShape="0">
          <a:gsLst>
            <a:gs pos="0">
              <a:schemeClr val="accent2">
                <a:hueOff val="-5112997"/>
                <a:satOff val="-6820"/>
                <a:lumOff val="-20392"/>
                <a:alphaOff val="0"/>
                <a:satMod val="103000"/>
                <a:lumMod val="102000"/>
                <a:tint val="94000"/>
              </a:schemeClr>
            </a:gs>
            <a:gs pos="50000">
              <a:schemeClr val="accent2">
                <a:hueOff val="-5112997"/>
                <a:satOff val="-6820"/>
                <a:lumOff val="-20392"/>
                <a:alphaOff val="0"/>
                <a:satMod val="110000"/>
                <a:lumMod val="100000"/>
                <a:shade val="100000"/>
              </a:schemeClr>
            </a:gs>
            <a:gs pos="100000">
              <a:schemeClr val="accent2">
                <a:hueOff val="-5112997"/>
                <a:satOff val="-6820"/>
                <a:lumOff val="-20392"/>
                <a:alphaOff val="0"/>
                <a:lumMod val="99000"/>
                <a:satMod val="120000"/>
                <a:shade val="78000"/>
              </a:schemeClr>
            </a:gs>
          </a:gsLst>
          <a:lin ang="5400000" scaled="0"/>
        </a:gradFill>
        <a:ln w="6350" cap="flat" cmpd="sng" algn="ctr">
          <a:solidFill>
            <a:schemeClr val="accent2">
              <a:hueOff val="-5112997"/>
              <a:satOff val="-6820"/>
              <a:lumOff val="-2039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CA5D0D2-6CC0-4D66-9EAD-783D262A58EF}">
      <dsp:nvSpPr>
        <dsp:cNvPr id="0" name=""/>
        <dsp:cNvSpPr/>
      </dsp:nvSpPr>
      <dsp:spPr>
        <a:xfrm>
          <a:off x="0" y="2259140"/>
          <a:ext cx="5184184" cy="375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i="1" kern="1200" dirty="0">
              <a:latin typeface="Arial" panose="020B0604020202020204" pitchFamily="34" charset="0"/>
              <a:cs typeface="Arial" panose="020B0604020202020204" pitchFamily="34" charset="0"/>
            </a:rPr>
            <a:t>I guess I think about racism, and I think about generational racism and the fact that resources have not been provided for those families. </a:t>
          </a:r>
          <a:r>
            <a:rPr lang="en-US" sz="2400" kern="1200" dirty="0">
              <a:latin typeface="Arial" panose="020B0604020202020204" pitchFamily="34" charset="0"/>
              <a:cs typeface="Arial" panose="020B0604020202020204" pitchFamily="34" charset="0"/>
            </a:rPr>
            <a:t>(Lawyer, Julie)</a:t>
          </a:r>
          <a:endParaRPr lang="en-NZ" sz="2400" kern="1200" dirty="0">
            <a:latin typeface="Arial" panose="020B0604020202020204" pitchFamily="34" charset="0"/>
            <a:cs typeface="Arial" panose="020B0604020202020204" pitchFamily="34" charset="0"/>
          </a:endParaRPr>
        </a:p>
      </dsp:txBody>
      <dsp:txXfrm>
        <a:off x="0" y="2259140"/>
        <a:ext cx="5184184" cy="37591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E3E89-B3FB-4C27-94FB-63E574724087}">
      <dsp:nvSpPr>
        <dsp:cNvPr id="0" name=""/>
        <dsp:cNvSpPr/>
      </dsp:nvSpPr>
      <dsp:spPr>
        <a:xfrm>
          <a:off x="6474" y="1248328"/>
          <a:ext cx="2512190" cy="13920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FC08EE-3609-44F3-9E93-45F6851A63C6}">
      <dsp:nvSpPr>
        <dsp:cNvPr id="0" name=""/>
        <dsp:cNvSpPr/>
      </dsp:nvSpPr>
      <dsp:spPr>
        <a:xfrm>
          <a:off x="247790" y="1477577"/>
          <a:ext cx="2512190" cy="13920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1. </a:t>
          </a:r>
          <a:r>
            <a:rPr lang="en-NZ" sz="2600" kern="1200" dirty="0"/>
            <a:t>Intervention is far too late</a:t>
          </a:r>
          <a:endParaRPr lang="en-US" sz="2600" kern="1200" dirty="0"/>
        </a:p>
      </dsp:txBody>
      <dsp:txXfrm>
        <a:off x="288562" y="1518349"/>
        <a:ext cx="2430646" cy="1310524"/>
      </dsp:txXfrm>
    </dsp:sp>
    <dsp:sp modelId="{50216FBF-1264-4A7C-A984-05226C6D0BA7}">
      <dsp:nvSpPr>
        <dsp:cNvPr id="0" name=""/>
        <dsp:cNvSpPr/>
      </dsp:nvSpPr>
      <dsp:spPr>
        <a:xfrm>
          <a:off x="3001296" y="1248328"/>
          <a:ext cx="2171840" cy="13791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BE2AD7-B9D4-4CCE-AA44-02951C67DFBA}">
      <dsp:nvSpPr>
        <dsp:cNvPr id="0" name=""/>
        <dsp:cNvSpPr/>
      </dsp:nvSpPr>
      <dsp:spPr>
        <a:xfrm>
          <a:off x="3242611" y="1477577"/>
          <a:ext cx="2171840" cy="137911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2. </a:t>
          </a:r>
          <a:r>
            <a:rPr lang="en-NZ" sz="2600" kern="1200"/>
            <a:t>Poor engagement</a:t>
          </a:r>
          <a:endParaRPr lang="en-US" sz="2600" kern="1200"/>
        </a:p>
      </dsp:txBody>
      <dsp:txXfrm>
        <a:off x="3283004" y="1517970"/>
        <a:ext cx="2091054" cy="1298333"/>
      </dsp:txXfrm>
    </dsp:sp>
    <dsp:sp modelId="{3051E6EF-D448-4A80-8132-A59A271ACFBC}">
      <dsp:nvSpPr>
        <dsp:cNvPr id="0" name=""/>
        <dsp:cNvSpPr/>
      </dsp:nvSpPr>
      <dsp:spPr>
        <a:xfrm>
          <a:off x="5655768" y="1248328"/>
          <a:ext cx="2171840" cy="13791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6F1A35-3763-4EA4-8905-D3FEC2EA41C6}">
      <dsp:nvSpPr>
        <dsp:cNvPr id="0" name=""/>
        <dsp:cNvSpPr/>
      </dsp:nvSpPr>
      <dsp:spPr>
        <a:xfrm>
          <a:off x="5897084" y="1477577"/>
          <a:ext cx="2171840" cy="137911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NZ" sz="2600" kern="1200"/>
            <a:t>3. Difficulty accessing support</a:t>
          </a:r>
          <a:endParaRPr lang="en-US" sz="2600" kern="1200"/>
        </a:p>
      </dsp:txBody>
      <dsp:txXfrm>
        <a:off x="5937477" y="1517970"/>
        <a:ext cx="2091054" cy="129833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FBEEA-8A5D-43CA-87AC-3CC06D9E301F}">
      <dsp:nvSpPr>
        <dsp:cNvPr id="0" name=""/>
        <dsp:cNvSpPr/>
      </dsp:nvSpPr>
      <dsp:spPr>
        <a:xfrm>
          <a:off x="0" y="2975"/>
          <a:ext cx="5184184"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C9C83E2-5F13-4CEA-A76D-96EA2EB3F486}">
      <dsp:nvSpPr>
        <dsp:cNvPr id="0" name=""/>
        <dsp:cNvSpPr/>
      </dsp:nvSpPr>
      <dsp:spPr>
        <a:xfrm>
          <a:off x="0" y="2975"/>
          <a:ext cx="5179121" cy="3591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i="1" kern="1200" dirty="0">
              <a:latin typeface="Arial" panose="020B0604020202020204" pitchFamily="34" charset="0"/>
              <a:cs typeface="Arial" panose="020B0604020202020204" pitchFamily="34" charset="0"/>
            </a:rPr>
            <a:t>If they had looked into the police callouts, where I tried to stop the father turning up at my house uninvited and disrupting our household, and the way that I was trying to struggle, managed and raised the kids, that they could have been a bit more helpful in the situation instead of labelling me as bad mother, that I couldn’t provide for my children </a:t>
          </a:r>
          <a:r>
            <a:rPr lang="en-US" sz="2400" kern="1200" dirty="0">
              <a:latin typeface="Arial" panose="020B0604020202020204" pitchFamily="34" charset="0"/>
              <a:cs typeface="Arial" panose="020B0604020202020204" pitchFamily="34" charset="0"/>
            </a:rPr>
            <a:t>(</a:t>
          </a:r>
          <a:r>
            <a:rPr lang="en-US" sz="2400" kern="1200" dirty="0" err="1">
              <a:latin typeface="Arial" panose="020B0604020202020204" pitchFamily="34" charset="0"/>
              <a:cs typeface="Arial" panose="020B0604020202020204" pitchFamily="34" charset="0"/>
            </a:rPr>
            <a:t>Whānau</a:t>
          </a:r>
          <a:r>
            <a:rPr lang="en-US" sz="2400" kern="1200" dirty="0">
              <a:latin typeface="Arial" panose="020B0604020202020204" pitchFamily="34" charset="0"/>
              <a:cs typeface="Arial" panose="020B0604020202020204" pitchFamily="34" charset="0"/>
            </a:rPr>
            <a:t>)</a:t>
          </a:r>
        </a:p>
      </dsp:txBody>
      <dsp:txXfrm>
        <a:off x="0" y="2975"/>
        <a:ext cx="5179121" cy="3591345"/>
      </dsp:txXfrm>
    </dsp:sp>
    <dsp:sp modelId="{C2ACC8BD-0E55-4922-820A-9B742A4F41AA}">
      <dsp:nvSpPr>
        <dsp:cNvPr id="0" name=""/>
        <dsp:cNvSpPr/>
      </dsp:nvSpPr>
      <dsp:spPr>
        <a:xfrm>
          <a:off x="0" y="3594321"/>
          <a:ext cx="5184184" cy="0"/>
        </a:xfrm>
        <a:prstGeom prst="line">
          <a:avLst/>
        </a:prstGeom>
        <a:gradFill rotWithShape="0">
          <a:gsLst>
            <a:gs pos="0">
              <a:schemeClr val="accent2">
                <a:hueOff val="-5112997"/>
                <a:satOff val="-6820"/>
                <a:lumOff val="-20392"/>
                <a:alphaOff val="0"/>
                <a:satMod val="103000"/>
                <a:lumMod val="102000"/>
                <a:tint val="94000"/>
              </a:schemeClr>
            </a:gs>
            <a:gs pos="50000">
              <a:schemeClr val="accent2">
                <a:hueOff val="-5112997"/>
                <a:satOff val="-6820"/>
                <a:lumOff val="-20392"/>
                <a:alphaOff val="0"/>
                <a:satMod val="110000"/>
                <a:lumMod val="100000"/>
                <a:shade val="100000"/>
              </a:schemeClr>
            </a:gs>
            <a:gs pos="100000">
              <a:schemeClr val="accent2">
                <a:hueOff val="-5112997"/>
                <a:satOff val="-6820"/>
                <a:lumOff val="-20392"/>
                <a:alphaOff val="0"/>
                <a:lumMod val="99000"/>
                <a:satMod val="120000"/>
                <a:shade val="78000"/>
              </a:schemeClr>
            </a:gs>
          </a:gsLst>
          <a:lin ang="5400000" scaled="0"/>
        </a:gradFill>
        <a:ln w="6350" cap="flat" cmpd="sng" algn="ctr">
          <a:solidFill>
            <a:schemeClr val="accent2">
              <a:hueOff val="-5112997"/>
              <a:satOff val="-6820"/>
              <a:lumOff val="-2039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8146529-D548-4350-AD9C-69F4072F4EBB}">
      <dsp:nvSpPr>
        <dsp:cNvPr id="0" name=""/>
        <dsp:cNvSpPr/>
      </dsp:nvSpPr>
      <dsp:spPr>
        <a:xfrm>
          <a:off x="0" y="3594321"/>
          <a:ext cx="5184184" cy="288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NZ" sz="2000" kern="1200" dirty="0">
            <a:latin typeface="Arial" panose="020B0604020202020204" pitchFamily="34" charset="0"/>
            <a:cs typeface="Arial" panose="020B0604020202020204" pitchFamily="34" charset="0"/>
          </a:endParaRPr>
        </a:p>
      </dsp:txBody>
      <dsp:txXfrm>
        <a:off x="0" y="3594321"/>
        <a:ext cx="5184184" cy="28890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E6A300-65A2-4C9E-A8FC-332A6176B74A}">
      <dsp:nvSpPr>
        <dsp:cNvPr id="0" name=""/>
        <dsp:cNvSpPr/>
      </dsp:nvSpPr>
      <dsp:spPr>
        <a:xfrm>
          <a:off x="0" y="2808"/>
          <a:ext cx="5184184" cy="0"/>
        </a:xfrm>
        <a:prstGeom prst="line">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AB64A25-75FA-4BEF-841E-4284EE775AE7}">
      <dsp:nvSpPr>
        <dsp:cNvPr id="0" name=""/>
        <dsp:cNvSpPr/>
      </dsp:nvSpPr>
      <dsp:spPr>
        <a:xfrm>
          <a:off x="0" y="2808"/>
          <a:ext cx="5184184" cy="2637383"/>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NZ" sz="2400" i="1" kern="1200" dirty="0">
              <a:effectLst/>
              <a:latin typeface="Arial" panose="020B0604020202020204" pitchFamily="34" charset="0"/>
              <a:ea typeface="Calibri" panose="020F0502020204030204" pitchFamily="34" charset="0"/>
              <a:cs typeface="Arial" panose="020B0604020202020204" pitchFamily="34" charset="0"/>
            </a:rPr>
            <a:t>It’s amazing how a great social worker will make a lot of things happen where another social worker might not make things happen.  So, the personal responsibility is really important but also the resources. </a:t>
          </a:r>
          <a:r>
            <a:rPr lang="en-NZ" sz="2400" kern="1200" dirty="0">
              <a:effectLst/>
              <a:latin typeface="Arial" panose="020B0604020202020204" pitchFamily="34" charset="0"/>
              <a:ea typeface="Calibri" panose="020F0502020204030204" pitchFamily="34" charset="0"/>
              <a:cs typeface="Arial" panose="020B0604020202020204" pitchFamily="34" charset="0"/>
            </a:rPr>
            <a:t>(Lawyer, Andrew</a:t>
          </a:r>
          <a:r>
            <a:rPr lang="en-US" sz="2400" kern="1200" dirty="0">
              <a:latin typeface="Arial" panose="020B0604020202020204" pitchFamily="34" charset="0"/>
              <a:cs typeface="Arial" panose="020B0604020202020204" pitchFamily="34" charset="0"/>
            </a:rPr>
            <a:t>)</a:t>
          </a:r>
        </a:p>
      </dsp:txBody>
      <dsp:txXfrm>
        <a:off x="0" y="2808"/>
        <a:ext cx="5184184" cy="2637383"/>
      </dsp:txXfrm>
    </dsp:sp>
    <dsp:sp modelId="{B88AB0E9-43EC-4C72-943E-4CCEECBEEA79}">
      <dsp:nvSpPr>
        <dsp:cNvPr id="0" name=""/>
        <dsp:cNvSpPr/>
      </dsp:nvSpPr>
      <dsp:spPr>
        <a:xfrm>
          <a:off x="0" y="2640192"/>
          <a:ext cx="5184184" cy="0"/>
        </a:xfrm>
        <a:prstGeom prst="line">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DB7B0FB-42D5-4424-89BD-9AB329009CDF}">
      <dsp:nvSpPr>
        <dsp:cNvPr id="0" name=""/>
        <dsp:cNvSpPr/>
      </dsp:nvSpPr>
      <dsp:spPr>
        <a:xfrm>
          <a:off x="0" y="2640192"/>
          <a:ext cx="5184184" cy="238619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NZ" sz="2400" i="1" kern="1200" dirty="0">
              <a:effectLst/>
              <a:latin typeface="Arial" panose="020B0604020202020204" pitchFamily="34" charset="0"/>
              <a:ea typeface="Calibri" panose="020F0502020204030204" pitchFamily="34" charset="0"/>
              <a:cs typeface="Arial" panose="020B0604020202020204" pitchFamily="34" charset="0"/>
            </a:rPr>
            <a:t>The Family Court has some barriers, [it’s] a very, very busy court.  </a:t>
          </a:r>
        </a:p>
        <a:p>
          <a:pPr marL="0" lvl="0" indent="0" algn="l" defTabSz="1066800">
            <a:lnSpc>
              <a:spcPct val="90000"/>
            </a:lnSpc>
            <a:spcBef>
              <a:spcPct val="0"/>
            </a:spcBef>
            <a:spcAft>
              <a:spcPct val="35000"/>
            </a:spcAft>
            <a:buNone/>
          </a:pPr>
          <a:r>
            <a:rPr lang="en-NZ" sz="2400" i="1" kern="1200" dirty="0">
              <a:effectLst/>
              <a:latin typeface="Arial" panose="020B0604020202020204" pitchFamily="34" charset="0"/>
              <a:ea typeface="Calibri" panose="020F0502020204030204" pitchFamily="34" charset="0"/>
              <a:cs typeface="Arial" panose="020B0604020202020204" pitchFamily="34" charset="0"/>
            </a:rPr>
            <a:t>One of the chief complaints of Family Court Judges is the lack of time to make informed and meaningful decisions. … they are literally given minutes to make their mind up whether a child should be removed or not. </a:t>
          </a:r>
          <a:r>
            <a:rPr lang="en-NZ" sz="2400" kern="1200" dirty="0">
              <a:effectLst/>
              <a:latin typeface="Arial" panose="020B0604020202020204" pitchFamily="34" charset="0"/>
              <a:ea typeface="Calibri" panose="020F0502020204030204" pitchFamily="34" charset="0"/>
              <a:cs typeface="Arial" panose="020B0604020202020204" pitchFamily="34" charset="0"/>
            </a:rPr>
            <a:t>(Lawyer, Robert)</a:t>
          </a:r>
          <a:endParaRPr lang="en-NZ" sz="2400" kern="1200" dirty="0">
            <a:latin typeface="Arial" panose="020B0604020202020204" pitchFamily="34" charset="0"/>
            <a:cs typeface="Arial" panose="020B0604020202020204" pitchFamily="34" charset="0"/>
          </a:endParaRPr>
        </a:p>
      </dsp:txBody>
      <dsp:txXfrm>
        <a:off x="0" y="2640192"/>
        <a:ext cx="5184184" cy="238619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F831A-F184-435C-9F4E-F5C568096C5D}">
      <dsp:nvSpPr>
        <dsp:cNvPr id="0" name=""/>
        <dsp:cNvSpPr/>
      </dsp:nvSpPr>
      <dsp:spPr>
        <a:xfrm>
          <a:off x="0" y="0"/>
          <a:ext cx="767535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0FEE66C-AC1B-4D8B-B9EC-B3490BDBDA82}">
      <dsp:nvSpPr>
        <dsp:cNvPr id="0" name=""/>
        <dsp:cNvSpPr/>
      </dsp:nvSpPr>
      <dsp:spPr>
        <a:xfrm>
          <a:off x="0" y="0"/>
          <a:ext cx="767535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latin typeface="Arial" panose="020B0604020202020204" pitchFamily="34" charset="0"/>
              <a:cs typeface="Arial" panose="020B0604020202020204" pitchFamily="34" charset="0"/>
            </a:rPr>
            <a:t>To assist in a change </a:t>
          </a:r>
          <a:r>
            <a:rPr lang="en-NZ" sz="2900" kern="1200" noProof="0">
              <a:latin typeface="Arial" panose="020B0604020202020204" pitchFamily="34" charset="0"/>
              <a:cs typeface="Arial" panose="020B0604020202020204" pitchFamily="34" charset="0"/>
            </a:rPr>
            <a:t>programme</a:t>
          </a:r>
          <a:r>
            <a:rPr lang="en-US" sz="2900" kern="1200">
              <a:latin typeface="Arial" panose="020B0604020202020204" pitchFamily="34" charset="0"/>
              <a:cs typeface="Arial" panose="020B0604020202020204" pitchFamily="34" charset="0"/>
            </a:rPr>
            <a:t>, there must be adequate investment in piloting and evaluating early intervention and prevention initiatives to ensure evidence-based, cost-effective </a:t>
          </a:r>
          <a:r>
            <a:rPr lang="en-NZ" sz="2900" kern="1200" noProof="0">
              <a:latin typeface="Arial" panose="020B0604020202020204" pitchFamily="34" charset="0"/>
              <a:cs typeface="Arial" panose="020B0604020202020204" pitchFamily="34" charset="0"/>
            </a:rPr>
            <a:t>programmes </a:t>
          </a:r>
          <a:r>
            <a:rPr lang="en-US" sz="2900" kern="1200">
              <a:latin typeface="Arial" panose="020B0604020202020204" pitchFamily="34" charset="0"/>
              <a:cs typeface="Arial" panose="020B0604020202020204" pitchFamily="34" charset="0"/>
            </a:rPr>
            <a:t>are implemented </a:t>
          </a:r>
        </a:p>
      </dsp:txBody>
      <dsp:txXfrm>
        <a:off x="0" y="0"/>
        <a:ext cx="7675350" cy="2175669"/>
      </dsp:txXfrm>
    </dsp:sp>
    <dsp:sp modelId="{7C0B966E-69BA-4AD9-9EF4-D162236AC5AF}">
      <dsp:nvSpPr>
        <dsp:cNvPr id="0" name=""/>
        <dsp:cNvSpPr/>
      </dsp:nvSpPr>
      <dsp:spPr>
        <a:xfrm>
          <a:off x="0" y="2175669"/>
          <a:ext cx="767535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F978F26-3164-4034-BB84-72491E97C5C3}">
      <dsp:nvSpPr>
        <dsp:cNvPr id="0" name=""/>
        <dsp:cNvSpPr/>
      </dsp:nvSpPr>
      <dsp:spPr>
        <a:xfrm>
          <a:off x="0" y="2175669"/>
          <a:ext cx="767535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NZ" sz="2900" i="1" kern="1200">
              <a:latin typeface="Arial" panose="020B0604020202020204" pitchFamily="34" charset="0"/>
              <a:cs typeface="Arial" panose="020B0604020202020204" pitchFamily="34" charset="0"/>
            </a:rPr>
            <a:t>It’s also simple – what do you and your children need to thrive? </a:t>
          </a:r>
        </a:p>
        <a:p>
          <a:pPr marL="0" lvl="0" indent="0" algn="l" defTabSz="1289050">
            <a:lnSpc>
              <a:spcPct val="90000"/>
            </a:lnSpc>
            <a:spcBef>
              <a:spcPct val="0"/>
            </a:spcBef>
            <a:spcAft>
              <a:spcPct val="35000"/>
            </a:spcAft>
            <a:buNone/>
          </a:pPr>
          <a:r>
            <a:rPr lang="en-NZ" sz="2900" i="1" kern="1200">
              <a:latin typeface="Arial" panose="020B0604020202020204" pitchFamily="34" charset="0"/>
              <a:cs typeface="Arial" panose="020B0604020202020204" pitchFamily="34" charset="0"/>
            </a:rPr>
            <a:t>How  can everyone have that?</a:t>
          </a:r>
        </a:p>
      </dsp:txBody>
      <dsp:txXfrm>
        <a:off x="0" y="2175669"/>
        <a:ext cx="7675350" cy="217566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8A8CA-AA40-49BD-A9B2-10855FF411CA}">
      <dsp:nvSpPr>
        <dsp:cNvPr id="0" name=""/>
        <dsp:cNvSpPr/>
      </dsp:nvSpPr>
      <dsp:spPr>
        <a:xfrm>
          <a:off x="0" y="1703"/>
          <a:ext cx="5184184"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2438834-75FE-4AA4-A4E7-7967E3D9E446}">
      <dsp:nvSpPr>
        <dsp:cNvPr id="0" name=""/>
        <dsp:cNvSpPr/>
      </dsp:nvSpPr>
      <dsp:spPr>
        <a:xfrm>
          <a:off x="0" y="1703"/>
          <a:ext cx="5179121" cy="2610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i="1" kern="1200" dirty="0">
              <a:latin typeface="Arial" panose="020B0604020202020204" pitchFamily="34" charset="0"/>
              <a:cs typeface="Arial" panose="020B0604020202020204" pitchFamily="34" charset="0"/>
            </a:rPr>
            <a:t>Systems and services, currently measured by individual outputs, must work together to meet the needs, and with sustained leadership, to get staff trained and supported to work well across sectors and diverse communities</a:t>
          </a:r>
          <a:endParaRPr lang="en-US" sz="2400" kern="1200" dirty="0">
            <a:latin typeface="Arial" panose="020B0604020202020204" pitchFamily="34" charset="0"/>
            <a:cs typeface="Arial" panose="020B0604020202020204" pitchFamily="34" charset="0"/>
          </a:endParaRPr>
        </a:p>
      </dsp:txBody>
      <dsp:txXfrm>
        <a:off x="0" y="1703"/>
        <a:ext cx="5179121" cy="2610015"/>
      </dsp:txXfrm>
    </dsp:sp>
    <dsp:sp modelId="{DB5E0FBD-CDFD-42CD-B91C-A706C19BC8C6}">
      <dsp:nvSpPr>
        <dsp:cNvPr id="0" name=""/>
        <dsp:cNvSpPr/>
      </dsp:nvSpPr>
      <dsp:spPr>
        <a:xfrm>
          <a:off x="0" y="2611718"/>
          <a:ext cx="5184184" cy="0"/>
        </a:xfrm>
        <a:prstGeom prst="line">
          <a:avLst/>
        </a:prstGeom>
        <a:gradFill rotWithShape="0">
          <a:gsLst>
            <a:gs pos="0">
              <a:schemeClr val="accent2">
                <a:hueOff val="-5112997"/>
                <a:satOff val="-6820"/>
                <a:lumOff val="-20392"/>
                <a:alphaOff val="0"/>
                <a:satMod val="103000"/>
                <a:lumMod val="102000"/>
                <a:tint val="94000"/>
              </a:schemeClr>
            </a:gs>
            <a:gs pos="50000">
              <a:schemeClr val="accent2">
                <a:hueOff val="-5112997"/>
                <a:satOff val="-6820"/>
                <a:lumOff val="-20392"/>
                <a:alphaOff val="0"/>
                <a:satMod val="110000"/>
                <a:lumMod val="100000"/>
                <a:shade val="100000"/>
              </a:schemeClr>
            </a:gs>
            <a:gs pos="100000">
              <a:schemeClr val="accent2">
                <a:hueOff val="-5112997"/>
                <a:satOff val="-6820"/>
                <a:lumOff val="-20392"/>
                <a:alphaOff val="0"/>
                <a:lumMod val="99000"/>
                <a:satMod val="120000"/>
                <a:shade val="78000"/>
              </a:schemeClr>
            </a:gs>
          </a:gsLst>
          <a:lin ang="5400000" scaled="0"/>
        </a:gradFill>
        <a:ln w="6350" cap="flat" cmpd="sng" algn="ctr">
          <a:solidFill>
            <a:schemeClr val="accent2">
              <a:hueOff val="-5112997"/>
              <a:satOff val="-6820"/>
              <a:lumOff val="-2039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C122568-4D28-4C18-A68E-B7F7BE106C5E}">
      <dsp:nvSpPr>
        <dsp:cNvPr id="0" name=""/>
        <dsp:cNvSpPr/>
      </dsp:nvSpPr>
      <dsp:spPr>
        <a:xfrm>
          <a:off x="0" y="2611718"/>
          <a:ext cx="5184184" cy="434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NZ" sz="2400" kern="1200" dirty="0">
              <a:latin typeface="Arial" panose="020B0604020202020204" pitchFamily="34" charset="0"/>
              <a:cs typeface="Arial" panose="020B0604020202020204" pitchFamily="34" charset="0"/>
            </a:rPr>
            <a:t>But it’s also about reflecting on our beliefs about relationships, and who is responsible for </a:t>
          </a:r>
          <a:r>
            <a:rPr lang="en-NZ" sz="2400" kern="1200" dirty="0" err="1">
              <a:latin typeface="Arial" panose="020B0604020202020204" pitchFamily="34" charset="0"/>
              <a:cs typeface="Arial" panose="020B0604020202020204" pitchFamily="34" charset="0"/>
            </a:rPr>
            <a:t>whānau</a:t>
          </a:r>
          <a:r>
            <a:rPr lang="en-NZ" sz="2400" kern="1200" dirty="0">
              <a:latin typeface="Arial" panose="020B0604020202020204" pitchFamily="34" charset="0"/>
              <a:cs typeface="Arial" panose="020B0604020202020204" pitchFamily="34" charset="0"/>
            </a:rPr>
            <a:t>/family wellbeing in our communities, and how public and private resources should be applied</a:t>
          </a:r>
          <a:r>
            <a:rPr lang="en-US" sz="2400" i="1" kern="1200" dirty="0">
              <a:latin typeface="Arial" panose="020B0604020202020204" pitchFamily="34" charset="0"/>
              <a:cs typeface="Arial" panose="020B0604020202020204" pitchFamily="34" charset="0"/>
            </a:rPr>
            <a:t> </a:t>
          </a:r>
          <a:endParaRPr lang="en-US" sz="2400" kern="1200" dirty="0">
            <a:latin typeface="Arial" panose="020B0604020202020204" pitchFamily="34" charset="0"/>
            <a:cs typeface="Arial" panose="020B0604020202020204" pitchFamily="34" charset="0"/>
          </a:endParaRPr>
        </a:p>
      </dsp:txBody>
      <dsp:txXfrm>
        <a:off x="0" y="2611718"/>
        <a:ext cx="5184184" cy="43457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642E2C-8916-4788-907E-05D46FA26D5C}">
      <dsp:nvSpPr>
        <dsp:cNvPr id="0" name=""/>
        <dsp:cNvSpPr/>
      </dsp:nvSpPr>
      <dsp:spPr>
        <a:xfrm>
          <a:off x="0" y="97437"/>
          <a:ext cx="7886700" cy="1345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NZ" sz="2000" kern="1200" dirty="0">
              <a:solidFill>
                <a:schemeClr val="bg1"/>
              </a:solidFill>
              <a:latin typeface="Arial" panose="020B0604020202020204" pitchFamily="34" charset="0"/>
              <a:cs typeface="Arial" panose="020B0604020202020204" pitchFamily="34" charset="0"/>
            </a:rPr>
            <a:t>This report is about young children. Those under the age of 14. </a:t>
          </a:r>
          <a:endParaRPr lang="en-US" sz="2000" kern="1200" dirty="0">
            <a:solidFill>
              <a:schemeClr val="bg1"/>
            </a:solidFill>
            <a:latin typeface="Arial" panose="020B0604020202020204" pitchFamily="34" charset="0"/>
            <a:cs typeface="Arial" panose="020B0604020202020204" pitchFamily="34" charset="0"/>
          </a:endParaRPr>
        </a:p>
      </dsp:txBody>
      <dsp:txXfrm>
        <a:off x="65682" y="163119"/>
        <a:ext cx="7755336" cy="1214136"/>
      </dsp:txXfrm>
    </dsp:sp>
    <dsp:sp modelId="{F68F9C4F-31C6-4CCE-823B-D4A196B9F521}">
      <dsp:nvSpPr>
        <dsp:cNvPr id="0" name=""/>
        <dsp:cNvSpPr/>
      </dsp:nvSpPr>
      <dsp:spPr>
        <a:xfrm>
          <a:off x="0" y="1500537"/>
          <a:ext cx="7886700" cy="1345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NZ" sz="2000" kern="1200" dirty="0">
              <a:solidFill>
                <a:schemeClr val="bg1"/>
              </a:solidFill>
              <a:latin typeface="Arial" panose="020B0604020202020204" pitchFamily="34" charset="0"/>
              <a:cs typeface="Arial" panose="020B0604020202020204" pitchFamily="34" charset="0"/>
            </a:rPr>
            <a:t>With fewer than 200 children each year, this is a solvable problem. (And if we get better at responding to those children and their families, we can be more confident about helping others who are heading the same way but are not yet there.) </a:t>
          </a:r>
          <a:endParaRPr lang="en-US" sz="2000" kern="1200" dirty="0">
            <a:solidFill>
              <a:schemeClr val="bg1"/>
            </a:solidFill>
            <a:latin typeface="Arial" panose="020B0604020202020204" pitchFamily="34" charset="0"/>
            <a:cs typeface="Arial" panose="020B0604020202020204" pitchFamily="34" charset="0"/>
          </a:endParaRPr>
        </a:p>
      </dsp:txBody>
      <dsp:txXfrm>
        <a:off x="65682" y="1566219"/>
        <a:ext cx="7755336" cy="1214136"/>
      </dsp:txXfrm>
    </dsp:sp>
    <dsp:sp modelId="{EB5C788F-EF27-429C-B2C4-B6E4C028E774}">
      <dsp:nvSpPr>
        <dsp:cNvPr id="0" name=""/>
        <dsp:cNvSpPr/>
      </dsp:nvSpPr>
      <dsp:spPr>
        <a:xfrm>
          <a:off x="0" y="2903637"/>
          <a:ext cx="7886700" cy="1345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NZ" sz="2000" kern="1200" dirty="0">
              <a:solidFill>
                <a:schemeClr val="bg1"/>
              </a:solidFill>
              <a:latin typeface="Arial" panose="020B0604020202020204" pitchFamily="34" charset="0"/>
              <a:cs typeface="Arial" panose="020B0604020202020204" pitchFamily="34" charset="0"/>
            </a:rPr>
            <a:t>If there was ever a case for early intervention, then this report tells us why. Trouble for almost all these children started while they were infants, or well before they were 5 years old. </a:t>
          </a:r>
          <a:endParaRPr lang="en-US" sz="2000" kern="1200" dirty="0">
            <a:solidFill>
              <a:schemeClr val="bg1"/>
            </a:solidFill>
            <a:latin typeface="Arial" panose="020B0604020202020204" pitchFamily="34" charset="0"/>
            <a:cs typeface="Arial" panose="020B0604020202020204" pitchFamily="34" charset="0"/>
          </a:endParaRPr>
        </a:p>
      </dsp:txBody>
      <dsp:txXfrm>
        <a:off x="65682" y="2969319"/>
        <a:ext cx="7755336" cy="121413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6789F-2D36-4AB0-90C9-88973744485D}">
      <dsp:nvSpPr>
        <dsp:cNvPr id="0" name=""/>
        <dsp:cNvSpPr/>
      </dsp:nvSpPr>
      <dsp:spPr>
        <a:xfrm>
          <a:off x="0" y="14861"/>
          <a:ext cx="7677150" cy="49280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NZ" sz="2700" kern="1200" dirty="0">
              <a:solidFill>
                <a:schemeClr val="bg1"/>
              </a:solidFill>
              <a:latin typeface="Arial" panose="020B0604020202020204" pitchFamily="34" charset="0"/>
              <a:cs typeface="Arial" panose="020B0604020202020204" pitchFamily="34" charset="0"/>
            </a:rPr>
            <a:t>This report highlights a problem that’s never been addressed in Aotearoa New Zealand and goes back 30+ years. </a:t>
          </a:r>
        </a:p>
        <a:p>
          <a:pPr marL="0" lvl="0" indent="0" algn="l" defTabSz="1200150">
            <a:lnSpc>
              <a:spcPct val="90000"/>
            </a:lnSpc>
            <a:spcBef>
              <a:spcPct val="0"/>
            </a:spcBef>
            <a:spcAft>
              <a:spcPct val="35000"/>
            </a:spcAft>
            <a:buNone/>
          </a:pPr>
          <a:r>
            <a:rPr lang="en-NZ" sz="2700" kern="1200" dirty="0">
              <a:solidFill>
                <a:schemeClr val="bg1"/>
              </a:solidFill>
              <a:latin typeface="Arial" panose="020B0604020202020204" pitchFamily="34" charset="0"/>
              <a:cs typeface="Arial" panose="020B0604020202020204" pitchFamily="34" charset="0"/>
            </a:rPr>
            <a:t>The legislation and structure to address it are in place – it just hasn’t been addressed in terms of system leadership. </a:t>
          </a:r>
        </a:p>
        <a:p>
          <a:pPr marL="0" lvl="0" indent="0" algn="l" defTabSz="1200150">
            <a:lnSpc>
              <a:spcPct val="90000"/>
            </a:lnSpc>
            <a:spcBef>
              <a:spcPct val="0"/>
            </a:spcBef>
            <a:spcAft>
              <a:spcPct val="35000"/>
            </a:spcAft>
            <a:buNone/>
          </a:pPr>
          <a:r>
            <a:rPr lang="en-NZ" sz="2700" kern="1200" dirty="0">
              <a:solidFill>
                <a:schemeClr val="bg1"/>
              </a:solidFill>
              <a:latin typeface="Arial" panose="020B0604020202020204" pitchFamily="34" charset="0"/>
              <a:cs typeface="Arial" panose="020B0604020202020204" pitchFamily="34" charset="0"/>
            </a:rPr>
            <a:t>We need broad, inter-government and community co-operation and collaboration to solve operational and practical problems that could be so easily fixed if there was a will to do so. </a:t>
          </a:r>
          <a:endParaRPr lang="en-US" sz="2700" kern="1200" dirty="0">
            <a:solidFill>
              <a:schemeClr val="bg1"/>
            </a:solidFill>
            <a:latin typeface="Arial" panose="020B0604020202020204" pitchFamily="34" charset="0"/>
            <a:cs typeface="Arial" panose="020B0604020202020204" pitchFamily="34" charset="0"/>
          </a:endParaRPr>
        </a:p>
      </dsp:txBody>
      <dsp:txXfrm>
        <a:off x="240567" y="255428"/>
        <a:ext cx="7196016" cy="444690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D547BB-4AF7-4F93-86F8-9E6C8348A481}">
      <dsp:nvSpPr>
        <dsp:cNvPr id="0" name=""/>
        <dsp:cNvSpPr/>
      </dsp:nvSpPr>
      <dsp:spPr>
        <a:xfrm>
          <a:off x="0" y="2703"/>
          <a:ext cx="5184184"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D0FF740-87AE-4932-88D6-94DB10E8CDA3}">
      <dsp:nvSpPr>
        <dsp:cNvPr id="0" name=""/>
        <dsp:cNvSpPr/>
      </dsp:nvSpPr>
      <dsp:spPr>
        <a:xfrm>
          <a:off x="0" y="2703"/>
          <a:ext cx="5184184" cy="1843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NZ" sz="2900" kern="1200" dirty="0"/>
            <a:t>Who on this webinar had a choice about the family into which you were born?</a:t>
          </a:r>
          <a:br>
            <a:rPr lang="en-NZ" sz="2900" kern="1200" dirty="0"/>
          </a:br>
          <a:endParaRPr lang="en-US" sz="2900" kern="1200" dirty="0"/>
        </a:p>
      </dsp:txBody>
      <dsp:txXfrm>
        <a:off x="0" y="2703"/>
        <a:ext cx="5184184" cy="1843825"/>
      </dsp:txXfrm>
    </dsp:sp>
    <dsp:sp modelId="{CD777565-46DB-4D8A-A9A4-1AD2FAD42B88}">
      <dsp:nvSpPr>
        <dsp:cNvPr id="0" name=""/>
        <dsp:cNvSpPr/>
      </dsp:nvSpPr>
      <dsp:spPr>
        <a:xfrm>
          <a:off x="0" y="1846528"/>
          <a:ext cx="5184184"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C15ED40-19B0-4A0E-842E-0CA0B1FBBD2C}">
      <dsp:nvSpPr>
        <dsp:cNvPr id="0" name=""/>
        <dsp:cNvSpPr/>
      </dsp:nvSpPr>
      <dsp:spPr>
        <a:xfrm>
          <a:off x="0" y="1846528"/>
          <a:ext cx="5184184" cy="1843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NZ" sz="2900" kern="1200" dirty="0"/>
            <a:t>Who has been shaped by an experience prior to the age of 15 that impacts on you today?</a:t>
          </a:r>
          <a:br>
            <a:rPr lang="en-NZ" sz="2900" kern="1200" dirty="0"/>
          </a:br>
          <a:endParaRPr lang="en-US" sz="2900" kern="1200" dirty="0"/>
        </a:p>
      </dsp:txBody>
      <dsp:txXfrm>
        <a:off x="0" y="1846528"/>
        <a:ext cx="5184184" cy="1843825"/>
      </dsp:txXfrm>
    </dsp:sp>
    <dsp:sp modelId="{0501DEF1-84B4-4EEB-802A-3F418641FE02}">
      <dsp:nvSpPr>
        <dsp:cNvPr id="0" name=""/>
        <dsp:cNvSpPr/>
      </dsp:nvSpPr>
      <dsp:spPr>
        <a:xfrm>
          <a:off x="0" y="3690354"/>
          <a:ext cx="5184184"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6B5AA5A-4B66-484C-81D5-3D2E742DB8CD}">
      <dsp:nvSpPr>
        <dsp:cNvPr id="0" name=""/>
        <dsp:cNvSpPr/>
      </dsp:nvSpPr>
      <dsp:spPr>
        <a:xfrm>
          <a:off x="0" y="3690354"/>
          <a:ext cx="5184184" cy="1843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NZ" sz="2900" kern="1200" dirty="0"/>
            <a:t>Who has not been impacted by crime?</a:t>
          </a:r>
          <a:endParaRPr lang="en-US" sz="2900" kern="1200" dirty="0"/>
        </a:p>
      </dsp:txBody>
      <dsp:txXfrm>
        <a:off x="0" y="3690354"/>
        <a:ext cx="5184184" cy="18438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D8A5B-E065-4BD7-B882-69CAFB1D14FD}">
      <dsp:nvSpPr>
        <dsp:cNvPr id="0" name=""/>
        <dsp:cNvSpPr/>
      </dsp:nvSpPr>
      <dsp:spPr>
        <a:xfrm>
          <a:off x="0" y="0"/>
          <a:ext cx="5184184"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AB26C0E-7CD4-4FED-B181-AD6EE7EBFC69}">
      <dsp:nvSpPr>
        <dsp:cNvPr id="0" name=""/>
        <dsp:cNvSpPr/>
      </dsp:nvSpPr>
      <dsp:spPr>
        <a:xfrm>
          <a:off x="0" y="0"/>
          <a:ext cx="5184184" cy="2326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NZ" sz="3100" kern="1200" dirty="0">
              <a:latin typeface="Arial" panose="020B0604020202020204" pitchFamily="34" charset="0"/>
              <a:cs typeface="Arial" panose="020B0604020202020204" pitchFamily="34" charset="0"/>
            </a:rPr>
            <a:t>Most offended only once as a child; however, then went on to offend significantly more often as a youth</a:t>
          </a:r>
          <a:endParaRPr lang="en-US" sz="3100" b="0" kern="1200" dirty="0">
            <a:latin typeface="Arial" panose="020B0604020202020204" pitchFamily="34" charset="0"/>
            <a:cs typeface="Arial" panose="020B0604020202020204" pitchFamily="34" charset="0"/>
          </a:endParaRPr>
        </a:p>
      </dsp:txBody>
      <dsp:txXfrm>
        <a:off x="0" y="0"/>
        <a:ext cx="5184184" cy="2326478"/>
      </dsp:txXfrm>
    </dsp:sp>
    <dsp:sp modelId="{312FB926-5870-4555-A672-5F6ACEC49B33}">
      <dsp:nvSpPr>
        <dsp:cNvPr id="0" name=""/>
        <dsp:cNvSpPr/>
      </dsp:nvSpPr>
      <dsp:spPr>
        <a:xfrm>
          <a:off x="0" y="2326478"/>
          <a:ext cx="5184184"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F4ABD56-1747-4952-A2BF-337395A95F1F}">
      <dsp:nvSpPr>
        <dsp:cNvPr id="0" name=""/>
        <dsp:cNvSpPr/>
      </dsp:nvSpPr>
      <dsp:spPr>
        <a:xfrm>
          <a:off x="0" y="2326478"/>
          <a:ext cx="5184184" cy="2326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NZ" sz="3100" kern="1200" dirty="0">
              <a:latin typeface="Arial" panose="020B0604020202020204" pitchFamily="34" charset="0"/>
              <a:cs typeface="Arial" panose="020B0604020202020204" pitchFamily="34" charset="0"/>
            </a:rPr>
            <a:t>Those who had offended as a child and as a youth offended significantly more times than did those who only offended as a youth</a:t>
          </a:r>
          <a:endParaRPr lang="en-US" sz="3100" kern="1200" dirty="0">
            <a:latin typeface="Arial" panose="020B0604020202020204" pitchFamily="34" charset="0"/>
            <a:cs typeface="Arial" panose="020B0604020202020204" pitchFamily="34" charset="0"/>
          </a:endParaRPr>
        </a:p>
      </dsp:txBody>
      <dsp:txXfrm>
        <a:off x="0" y="2326478"/>
        <a:ext cx="5184184" cy="23264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1C019-BA2B-4073-9D52-3E5274AF08A7}">
      <dsp:nvSpPr>
        <dsp:cNvPr id="0" name=""/>
        <dsp:cNvSpPr/>
      </dsp:nvSpPr>
      <dsp:spPr>
        <a:xfrm>
          <a:off x="0" y="382406"/>
          <a:ext cx="5184184" cy="18207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02350" tIns="354076" rIns="402350"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ROC</a:t>
          </a:r>
        </a:p>
        <a:p>
          <a:pPr marL="171450" lvl="1" indent="-171450" algn="l" defTabSz="755650">
            <a:lnSpc>
              <a:spcPct val="90000"/>
            </a:lnSpc>
            <a:spcBef>
              <a:spcPct val="0"/>
            </a:spcBef>
            <a:spcAft>
              <a:spcPct val="15000"/>
            </a:spcAft>
            <a:buChar char="•"/>
          </a:pPr>
          <a:r>
            <a:rPr lang="en-US" sz="1700" kern="1200" dirty="0"/>
            <a:t>Out-of-home placements</a:t>
          </a:r>
        </a:p>
        <a:p>
          <a:pPr marL="171450" lvl="1" indent="-171450" algn="l" defTabSz="755650">
            <a:lnSpc>
              <a:spcPct val="90000"/>
            </a:lnSpc>
            <a:spcBef>
              <a:spcPct val="0"/>
            </a:spcBef>
            <a:spcAft>
              <a:spcPct val="15000"/>
            </a:spcAft>
            <a:buChar char="•"/>
          </a:pPr>
          <a:r>
            <a:rPr lang="en-US" sz="1700" kern="1200"/>
            <a:t>Family Group Conferences</a:t>
          </a:r>
        </a:p>
        <a:p>
          <a:pPr marL="171450" lvl="1" indent="-171450" algn="l" defTabSz="755650">
            <a:lnSpc>
              <a:spcPct val="90000"/>
            </a:lnSpc>
            <a:spcBef>
              <a:spcPct val="0"/>
            </a:spcBef>
            <a:spcAft>
              <a:spcPct val="15000"/>
            </a:spcAft>
            <a:buChar char="•"/>
          </a:pPr>
          <a:r>
            <a:rPr lang="en-US" sz="1700" kern="1200" dirty="0"/>
            <a:t>Self-harm</a:t>
          </a:r>
        </a:p>
        <a:p>
          <a:pPr marL="171450" lvl="1" indent="-171450" algn="l" defTabSz="755650">
            <a:lnSpc>
              <a:spcPct val="90000"/>
            </a:lnSpc>
            <a:spcBef>
              <a:spcPct val="0"/>
            </a:spcBef>
            <a:spcAft>
              <a:spcPct val="15000"/>
            </a:spcAft>
            <a:buChar char="•"/>
          </a:pPr>
          <a:r>
            <a:rPr lang="en-US" sz="1700" kern="1200" dirty="0"/>
            <a:t>Justice-involved parents</a:t>
          </a:r>
        </a:p>
      </dsp:txBody>
      <dsp:txXfrm>
        <a:off x="0" y="382406"/>
        <a:ext cx="5184184" cy="1820700"/>
      </dsp:txXfrm>
    </dsp:sp>
    <dsp:sp modelId="{89E3DDA0-3E9D-4EEA-AD85-CE2206628B9C}">
      <dsp:nvSpPr>
        <dsp:cNvPr id="0" name=""/>
        <dsp:cNvSpPr/>
      </dsp:nvSpPr>
      <dsp:spPr>
        <a:xfrm>
          <a:off x="259209" y="131486"/>
          <a:ext cx="3628928" cy="50184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5" tIns="0" rIns="137165" bIns="0" numCol="1" spcCol="1270" anchor="ctr" anchorCtr="0">
          <a:noAutofit/>
        </a:bodyPr>
        <a:lstStyle/>
        <a:p>
          <a:pPr marL="0" lvl="0" indent="0" algn="l" defTabSz="755650">
            <a:lnSpc>
              <a:spcPct val="90000"/>
            </a:lnSpc>
            <a:spcBef>
              <a:spcPct val="0"/>
            </a:spcBef>
            <a:spcAft>
              <a:spcPct val="35000"/>
            </a:spcAft>
            <a:buNone/>
          </a:pPr>
          <a:r>
            <a:rPr lang="en-US" sz="1700" kern="1200"/>
            <a:t>Child Welfare Issues</a:t>
          </a:r>
        </a:p>
      </dsp:txBody>
      <dsp:txXfrm>
        <a:off x="283707" y="155984"/>
        <a:ext cx="3579932" cy="452844"/>
      </dsp:txXfrm>
    </dsp:sp>
    <dsp:sp modelId="{3F1815A8-325B-4E04-9F67-BA4369E504E3}">
      <dsp:nvSpPr>
        <dsp:cNvPr id="0" name=""/>
        <dsp:cNvSpPr/>
      </dsp:nvSpPr>
      <dsp:spPr>
        <a:xfrm>
          <a:off x="0" y="2545826"/>
          <a:ext cx="5184184" cy="1526175"/>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02350" tIns="354076" rIns="402350" bIns="120904" numCol="1" spcCol="1270" anchor="t" anchorCtr="0">
          <a:noAutofit/>
        </a:bodyPr>
        <a:lstStyle/>
        <a:p>
          <a:pPr marL="171450" lvl="1" indent="-171450" algn="l" defTabSz="755650">
            <a:lnSpc>
              <a:spcPct val="90000"/>
            </a:lnSpc>
            <a:spcBef>
              <a:spcPct val="0"/>
            </a:spcBef>
            <a:spcAft>
              <a:spcPct val="15000"/>
            </a:spcAft>
            <a:buChar char="•"/>
          </a:pPr>
          <a:r>
            <a:rPr lang="en-NZ" sz="1700" kern="1200"/>
            <a:t>Suspensions</a:t>
          </a:r>
          <a:endParaRPr lang="en-US" sz="1700" kern="1200"/>
        </a:p>
        <a:p>
          <a:pPr marL="171450" lvl="1" indent="-171450" algn="l" defTabSz="755650">
            <a:lnSpc>
              <a:spcPct val="90000"/>
            </a:lnSpc>
            <a:spcBef>
              <a:spcPct val="0"/>
            </a:spcBef>
            <a:spcAft>
              <a:spcPct val="15000"/>
            </a:spcAft>
            <a:buChar char="•"/>
          </a:pPr>
          <a:r>
            <a:rPr lang="en-NZ" sz="1700" kern="1200"/>
            <a:t>Expulsions</a:t>
          </a:r>
          <a:endParaRPr lang="en-US" sz="1700" kern="1200"/>
        </a:p>
        <a:p>
          <a:pPr marL="171450" lvl="1" indent="-171450" algn="l" defTabSz="755650">
            <a:lnSpc>
              <a:spcPct val="90000"/>
            </a:lnSpc>
            <a:spcBef>
              <a:spcPct val="0"/>
            </a:spcBef>
            <a:spcAft>
              <a:spcPct val="15000"/>
            </a:spcAft>
            <a:buChar char="•"/>
          </a:pPr>
          <a:r>
            <a:rPr lang="en-NZ" sz="1700" kern="1200"/>
            <a:t>Multiple school enrolments</a:t>
          </a:r>
          <a:br>
            <a:rPr lang="en-NZ" sz="1700" kern="1200"/>
          </a:br>
          <a:endParaRPr lang="en-US" sz="1700" kern="1200"/>
        </a:p>
      </dsp:txBody>
      <dsp:txXfrm>
        <a:off x="0" y="2545826"/>
        <a:ext cx="5184184" cy="1526175"/>
      </dsp:txXfrm>
    </dsp:sp>
    <dsp:sp modelId="{8982092C-9724-40E3-8080-FDDFFE4D0C05}">
      <dsp:nvSpPr>
        <dsp:cNvPr id="0" name=""/>
        <dsp:cNvSpPr/>
      </dsp:nvSpPr>
      <dsp:spPr>
        <a:xfrm>
          <a:off x="259209" y="2294906"/>
          <a:ext cx="3628928" cy="50184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5" tIns="0" rIns="137165" bIns="0" numCol="1" spcCol="1270" anchor="ctr" anchorCtr="0">
          <a:noAutofit/>
        </a:bodyPr>
        <a:lstStyle/>
        <a:p>
          <a:pPr marL="0" lvl="0" indent="0" algn="l" defTabSz="755650">
            <a:lnSpc>
              <a:spcPct val="90000"/>
            </a:lnSpc>
            <a:spcBef>
              <a:spcPct val="0"/>
            </a:spcBef>
            <a:spcAft>
              <a:spcPct val="35000"/>
            </a:spcAft>
            <a:buNone/>
          </a:pPr>
          <a:r>
            <a:rPr lang="en-NZ" sz="1700" kern="1200"/>
            <a:t>Education Issues</a:t>
          </a:r>
          <a:endParaRPr lang="en-US" sz="1700" kern="1200"/>
        </a:p>
      </dsp:txBody>
      <dsp:txXfrm>
        <a:off x="283707" y="2319404"/>
        <a:ext cx="3579932" cy="452844"/>
      </dsp:txXfrm>
    </dsp:sp>
    <dsp:sp modelId="{4BBEF38F-2204-4355-BA97-BEB09FFB58C5}">
      <dsp:nvSpPr>
        <dsp:cNvPr id="0" name=""/>
        <dsp:cNvSpPr/>
      </dsp:nvSpPr>
      <dsp:spPr>
        <a:xfrm>
          <a:off x="0" y="4414721"/>
          <a:ext cx="5184184" cy="990675"/>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02350" tIns="354076" rIns="402350" bIns="120904" numCol="1" spcCol="1270" anchor="t" anchorCtr="0">
          <a:noAutofit/>
        </a:bodyPr>
        <a:lstStyle/>
        <a:p>
          <a:pPr marL="171450" lvl="1" indent="-171450" algn="l" defTabSz="755650">
            <a:lnSpc>
              <a:spcPct val="90000"/>
            </a:lnSpc>
            <a:spcBef>
              <a:spcPct val="0"/>
            </a:spcBef>
            <a:spcAft>
              <a:spcPct val="15000"/>
            </a:spcAft>
            <a:buChar char="•"/>
          </a:pPr>
          <a:r>
            <a:rPr lang="en-NZ" sz="1700" kern="1200"/>
            <a:t>School decile</a:t>
          </a:r>
          <a:endParaRPr lang="en-US" sz="1700" kern="1200"/>
        </a:p>
        <a:p>
          <a:pPr marL="171450" lvl="1" indent="-171450" algn="l" defTabSz="755650">
            <a:lnSpc>
              <a:spcPct val="90000"/>
            </a:lnSpc>
            <a:spcBef>
              <a:spcPct val="0"/>
            </a:spcBef>
            <a:spcAft>
              <a:spcPct val="15000"/>
            </a:spcAft>
            <a:buChar char="•"/>
          </a:pPr>
          <a:r>
            <a:rPr lang="en-NZ" sz="1700" kern="1200"/>
            <a:t>Receiving a benefit</a:t>
          </a:r>
          <a:endParaRPr lang="en-US" sz="1700" kern="1200"/>
        </a:p>
      </dsp:txBody>
      <dsp:txXfrm>
        <a:off x="0" y="4414721"/>
        <a:ext cx="5184184" cy="990675"/>
      </dsp:txXfrm>
    </dsp:sp>
    <dsp:sp modelId="{6F5B44B5-570C-43C0-9DB6-759BC4DC0D6C}">
      <dsp:nvSpPr>
        <dsp:cNvPr id="0" name=""/>
        <dsp:cNvSpPr/>
      </dsp:nvSpPr>
      <dsp:spPr>
        <a:xfrm>
          <a:off x="259209" y="4163801"/>
          <a:ext cx="3628928" cy="50184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5" tIns="0" rIns="137165" bIns="0" numCol="1" spcCol="1270" anchor="ctr" anchorCtr="0">
          <a:noAutofit/>
        </a:bodyPr>
        <a:lstStyle/>
        <a:p>
          <a:pPr marL="0" lvl="0" indent="0" algn="l" defTabSz="755650">
            <a:lnSpc>
              <a:spcPct val="90000"/>
            </a:lnSpc>
            <a:spcBef>
              <a:spcPct val="0"/>
            </a:spcBef>
            <a:spcAft>
              <a:spcPct val="35000"/>
            </a:spcAft>
            <a:buNone/>
          </a:pPr>
          <a:r>
            <a:rPr lang="en-NZ" sz="1700" kern="1200"/>
            <a:t>Socioeconomic Issues</a:t>
          </a:r>
          <a:endParaRPr lang="en-US" sz="1700" kern="1200"/>
        </a:p>
      </dsp:txBody>
      <dsp:txXfrm>
        <a:off x="283707" y="4188299"/>
        <a:ext cx="3579932" cy="4528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1B4BF9-8417-4991-8092-9F46BBE25DA9}">
      <dsp:nvSpPr>
        <dsp:cNvPr id="0" name=""/>
        <dsp:cNvSpPr/>
      </dsp:nvSpPr>
      <dsp:spPr>
        <a:xfrm>
          <a:off x="0" y="1729"/>
          <a:ext cx="5184184" cy="140376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NZ" sz="2800" kern="1200" dirty="0">
              <a:solidFill>
                <a:schemeClr val="bg2"/>
              </a:solidFill>
            </a:rPr>
            <a:t>Reports of concern/ notifications to Oranga Tamariki</a:t>
          </a:r>
          <a:endParaRPr lang="en-US" sz="2800" kern="1200" dirty="0">
            <a:solidFill>
              <a:schemeClr val="bg2"/>
            </a:solidFill>
          </a:endParaRPr>
        </a:p>
      </dsp:txBody>
      <dsp:txXfrm>
        <a:off x="68526" y="70255"/>
        <a:ext cx="5047132" cy="1266711"/>
      </dsp:txXfrm>
    </dsp:sp>
    <dsp:sp modelId="{8B15FCB9-A17B-4683-836C-4ADCFDFE9214}">
      <dsp:nvSpPr>
        <dsp:cNvPr id="0" name=""/>
        <dsp:cNvSpPr/>
      </dsp:nvSpPr>
      <dsp:spPr>
        <a:xfrm>
          <a:off x="0" y="1416194"/>
          <a:ext cx="5184184" cy="991232"/>
        </a:xfrm>
        <a:prstGeom prst="roundRect">
          <a:avLst/>
        </a:prstGeom>
        <a:gradFill rotWithShape="0">
          <a:gsLst>
            <a:gs pos="0">
              <a:schemeClr val="accent2">
                <a:hueOff val="-1278249"/>
                <a:satOff val="-1705"/>
                <a:lumOff val="-5098"/>
                <a:alphaOff val="0"/>
                <a:satMod val="103000"/>
                <a:lumMod val="102000"/>
                <a:tint val="94000"/>
              </a:schemeClr>
            </a:gs>
            <a:gs pos="50000">
              <a:schemeClr val="accent2">
                <a:hueOff val="-1278249"/>
                <a:satOff val="-1705"/>
                <a:lumOff val="-5098"/>
                <a:alphaOff val="0"/>
                <a:satMod val="110000"/>
                <a:lumMod val="100000"/>
                <a:shade val="100000"/>
              </a:schemeClr>
            </a:gs>
            <a:gs pos="100000">
              <a:schemeClr val="accent2">
                <a:hueOff val="-1278249"/>
                <a:satOff val="-1705"/>
                <a:lumOff val="-509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NZ" sz="2400" kern="1200" dirty="0">
              <a:solidFill>
                <a:schemeClr val="bg2"/>
              </a:solidFill>
            </a:rPr>
            <a:t>In their early lives, there were 1000s of reports of concern about children who went on to offend:</a:t>
          </a:r>
          <a:endParaRPr lang="en-US" sz="2400" kern="1200" dirty="0">
            <a:solidFill>
              <a:schemeClr val="bg2"/>
            </a:solidFill>
          </a:endParaRPr>
        </a:p>
      </dsp:txBody>
      <dsp:txXfrm>
        <a:off x="48388" y="1464582"/>
        <a:ext cx="5087408" cy="894456"/>
      </dsp:txXfrm>
    </dsp:sp>
    <dsp:sp modelId="{3E183932-F9AE-4300-BFC7-5C54F7F24945}">
      <dsp:nvSpPr>
        <dsp:cNvPr id="0" name=""/>
        <dsp:cNvSpPr/>
      </dsp:nvSpPr>
      <dsp:spPr>
        <a:xfrm>
          <a:off x="0" y="2418128"/>
          <a:ext cx="5184184" cy="991232"/>
        </a:xfrm>
        <a:prstGeom prst="roundRect">
          <a:avLst/>
        </a:prstGeom>
        <a:gradFill rotWithShape="0">
          <a:gsLst>
            <a:gs pos="0">
              <a:schemeClr val="accent2">
                <a:hueOff val="-2556499"/>
                <a:satOff val="-3410"/>
                <a:lumOff val="-10196"/>
                <a:alphaOff val="0"/>
                <a:satMod val="103000"/>
                <a:lumMod val="102000"/>
                <a:tint val="94000"/>
              </a:schemeClr>
            </a:gs>
            <a:gs pos="50000">
              <a:schemeClr val="accent2">
                <a:hueOff val="-2556499"/>
                <a:satOff val="-3410"/>
                <a:lumOff val="-10196"/>
                <a:alphaOff val="0"/>
                <a:satMod val="110000"/>
                <a:lumMod val="100000"/>
                <a:shade val="100000"/>
              </a:schemeClr>
            </a:gs>
            <a:gs pos="100000">
              <a:schemeClr val="accent2">
                <a:hueOff val="-2556499"/>
                <a:satOff val="-3410"/>
                <a:lumOff val="-1019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NZ" sz="2000" kern="1200" dirty="0">
              <a:solidFill>
                <a:schemeClr val="bg2"/>
              </a:solidFill>
            </a:rPr>
            <a:t>	</a:t>
          </a:r>
          <a:r>
            <a:rPr lang="en-NZ" sz="2400" kern="1200" dirty="0">
              <a:solidFill>
                <a:schemeClr val="bg2"/>
              </a:solidFill>
            </a:rPr>
            <a:t>- 1151 ROCs before age 5 </a:t>
          </a:r>
          <a:endParaRPr lang="en-US" sz="2400" kern="1200" dirty="0">
            <a:solidFill>
              <a:schemeClr val="bg2"/>
            </a:solidFill>
          </a:endParaRPr>
        </a:p>
      </dsp:txBody>
      <dsp:txXfrm>
        <a:off x="48388" y="2466516"/>
        <a:ext cx="5087408" cy="894456"/>
      </dsp:txXfrm>
    </dsp:sp>
    <dsp:sp modelId="{3AC33DB1-6173-4C35-A13E-9F1F411BD0C0}">
      <dsp:nvSpPr>
        <dsp:cNvPr id="0" name=""/>
        <dsp:cNvSpPr/>
      </dsp:nvSpPr>
      <dsp:spPr>
        <a:xfrm>
          <a:off x="0" y="3420062"/>
          <a:ext cx="5184184" cy="991232"/>
        </a:xfrm>
        <a:prstGeom prst="roundRect">
          <a:avLst/>
        </a:prstGeom>
        <a:gradFill rotWithShape="0">
          <a:gsLst>
            <a:gs pos="0">
              <a:schemeClr val="accent2">
                <a:hueOff val="-3834748"/>
                <a:satOff val="-5115"/>
                <a:lumOff val="-15294"/>
                <a:alphaOff val="0"/>
                <a:satMod val="103000"/>
                <a:lumMod val="102000"/>
                <a:tint val="94000"/>
              </a:schemeClr>
            </a:gs>
            <a:gs pos="50000">
              <a:schemeClr val="accent2">
                <a:hueOff val="-3834748"/>
                <a:satOff val="-5115"/>
                <a:lumOff val="-15294"/>
                <a:alphaOff val="0"/>
                <a:satMod val="110000"/>
                <a:lumMod val="100000"/>
                <a:shade val="100000"/>
              </a:schemeClr>
            </a:gs>
            <a:gs pos="100000">
              <a:schemeClr val="accent2">
                <a:hueOff val="-3834748"/>
                <a:satOff val="-5115"/>
                <a:lumOff val="-1529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NZ" sz="2000" kern="1200" dirty="0">
              <a:solidFill>
                <a:schemeClr val="bg2"/>
              </a:solidFill>
            </a:rPr>
            <a:t>	</a:t>
          </a:r>
          <a:r>
            <a:rPr lang="en-NZ" sz="2400" kern="1200" dirty="0">
              <a:solidFill>
                <a:schemeClr val="bg2"/>
              </a:solidFill>
            </a:rPr>
            <a:t>- 2888 ages 5 to 10</a:t>
          </a:r>
          <a:endParaRPr lang="en-US" sz="2400" kern="1200" dirty="0">
            <a:solidFill>
              <a:schemeClr val="bg2"/>
            </a:solidFill>
          </a:endParaRPr>
        </a:p>
      </dsp:txBody>
      <dsp:txXfrm>
        <a:off x="48388" y="3468450"/>
        <a:ext cx="5087408" cy="894456"/>
      </dsp:txXfrm>
    </dsp:sp>
    <dsp:sp modelId="{644D0968-4CDA-4AD1-8013-62515D8456D0}">
      <dsp:nvSpPr>
        <dsp:cNvPr id="0" name=""/>
        <dsp:cNvSpPr/>
      </dsp:nvSpPr>
      <dsp:spPr>
        <a:xfrm>
          <a:off x="0" y="4421995"/>
          <a:ext cx="5184184" cy="991232"/>
        </a:xfrm>
        <a:prstGeom prst="roundRect">
          <a:avLst/>
        </a:prstGeom>
        <a:gradFill rotWithShape="0">
          <a:gsLst>
            <a:gs pos="0">
              <a:schemeClr val="accent2">
                <a:hueOff val="-5112997"/>
                <a:satOff val="-6820"/>
                <a:lumOff val="-20392"/>
                <a:alphaOff val="0"/>
                <a:satMod val="103000"/>
                <a:lumMod val="102000"/>
                <a:tint val="94000"/>
              </a:schemeClr>
            </a:gs>
            <a:gs pos="50000">
              <a:schemeClr val="accent2">
                <a:hueOff val="-5112997"/>
                <a:satOff val="-6820"/>
                <a:lumOff val="-20392"/>
                <a:alphaOff val="0"/>
                <a:satMod val="110000"/>
                <a:lumMod val="100000"/>
                <a:shade val="100000"/>
              </a:schemeClr>
            </a:gs>
            <a:gs pos="100000">
              <a:schemeClr val="accent2">
                <a:hueOff val="-5112997"/>
                <a:satOff val="-6820"/>
                <a:lumOff val="-2039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NZ" sz="2000" kern="1200" dirty="0">
              <a:solidFill>
                <a:schemeClr val="bg2"/>
              </a:solidFill>
            </a:rPr>
            <a:t>	</a:t>
          </a:r>
          <a:r>
            <a:rPr lang="en-NZ" sz="2400" kern="1200" dirty="0">
              <a:solidFill>
                <a:schemeClr val="bg2"/>
              </a:solidFill>
            </a:rPr>
            <a:t>- 3223 from age 10 to 14 </a:t>
          </a:r>
          <a:endParaRPr lang="en-US" sz="2400" kern="1200" dirty="0">
            <a:solidFill>
              <a:schemeClr val="bg2"/>
            </a:solidFill>
          </a:endParaRPr>
        </a:p>
      </dsp:txBody>
      <dsp:txXfrm>
        <a:off x="48388" y="4470383"/>
        <a:ext cx="5087408" cy="8944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E7C76-B8F4-4BAC-9DF0-BE92C0584FBB}">
      <dsp:nvSpPr>
        <dsp:cNvPr id="0" name=""/>
        <dsp:cNvSpPr/>
      </dsp:nvSpPr>
      <dsp:spPr>
        <a:xfrm>
          <a:off x="936" y="958053"/>
          <a:ext cx="3288383" cy="2088123"/>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1729BB5-F7C0-43EE-A458-9CC850BA092C}">
      <dsp:nvSpPr>
        <dsp:cNvPr id="0" name=""/>
        <dsp:cNvSpPr/>
      </dsp:nvSpPr>
      <dsp:spPr>
        <a:xfrm>
          <a:off x="366312" y="1305160"/>
          <a:ext cx="3288383" cy="208812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NZ" sz="2100" kern="1200" dirty="0"/>
            <a:t>Out-of-home placement before 5th birthday were more likely to offend (across all age groups) compared to those who did not</a:t>
          </a:r>
          <a:endParaRPr lang="en-US" sz="2100" kern="1200" dirty="0"/>
        </a:p>
      </dsp:txBody>
      <dsp:txXfrm>
        <a:off x="427471" y="1366319"/>
        <a:ext cx="3166065" cy="1965805"/>
      </dsp:txXfrm>
    </dsp:sp>
    <dsp:sp modelId="{22354408-A1DE-4F57-8004-DDFF81745DC0}">
      <dsp:nvSpPr>
        <dsp:cNvPr id="0" name=""/>
        <dsp:cNvSpPr/>
      </dsp:nvSpPr>
      <dsp:spPr>
        <a:xfrm>
          <a:off x="4020071" y="958053"/>
          <a:ext cx="3288383" cy="2088123"/>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EAACBDB-49C5-456D-AF23-06E7BD3F2F4C}">
      <dsp:nvSpPr>
        <dsp:cNvPr id="0" name=""/>
        <dsp:cNvSpPr/>
      </dsp:nvSpPr>
      <dsp:spPr>
        <a:xfrm>
          <a:off x="4385447" y="1305160"/>
          <a:ext cx="3288383" cy="208812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NZ" sz="2100" kern="1200" dirty="0"/>
            <a:t>Those who had offended as a child and had a placement before age 5 were significantly more likely to also offend as a youth (82%) </a:t>
          </a:r>
          <a:endParaRPr lang="en-US" sz="2100" kern="1200" dirty="0"/>
        </a:p>
      </dsp:txBody>
      <dsp:txXfrm>
        <a:off x="4446606" y="1366319"/>
        <a:ext cx="3166065" cy="19658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D1908-5A9B-40FB-8A98-E9B430694126}">
      <dsp:nvSpPr>
        <dsp:cNvPr id="0" name=""/>
        <dsp:cNvSpPr/>
      </dsp:nvSpPr>
      <dsp:spPr>
        <a:xfrm>
          <a:off x="936" y="957961"/>
          <a:ext cx="3288632" cy="20882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AE0489-9406-4434-92D2-EA97A4DE376F}">
      <dsp:nvSpPr>
        <dsp:cNvPr id="0" name=""/>
        <dsp:cNvSpPr/>
      </dsp:nvSpPr>
      <dsp:spPr>
        <a:xfrm>
          <a:off x="366340" y="1305094"/>
          <a:ext cx="3288632" cy="20882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NZ" sz="2000" kern="1200" dirty="0"/>
            <a:t>Most children who were offending had had at least one FGC.</a:t>
          </a:r>
        </a:p>
        <a:p>
          <a:pPr marL="0" lvl="0" indent="0" algn="ctr" defTabSz="889000">
            <a:lnSpc>
              <a:spcPct val="90000"/>
            </a:lnSpc>
            <a:spcBef>
              <a:spcPct val="0"/>
            </a:spcBef>
            <a:spcAft>
              <a:spcPct val="35000"/>
            </a:spcAft>
            <a:buNone/>
          </a:pPr>
          <a:r>
            <a:rPr lang="en-NZ" sz="2000" kern="1200" dirty="0"/>
            <a:t>A few had had as many as 4 FGCs before age 14</a:t>
          </a:r>
          <a:endParaRPr lang="en-US" sz="2000" kern="1200" dirty="0"/>
        </a:p>
      </dsp:txBody>
      <dsp:txXfrm>
        <a:off x="427504" y="1366258"/>
        <a:ext cx="3166304" cy="1965953"/>
      </dsp:txXfrm>
    </dsp:sp>
    <dsp:sp modelId="{F41AD44F-3DB7-4D80-8284-5C7D4F09A3E5}">
      <dsp:nvSpPr>
        <dsp:cNvPr id="0" name=""/>
        <dsp:cNvSpPr/>
      </dsp:nvSpPr>
      <dsp:spPr>
        <a:xfrm>
          <a:off x="4020376" y="957961"/>
          <a:ext cx="3288632" cy="20882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0B420D-6133-440A-B846-6F208B4BB419}">
      <dsp:nvSpPr>
        <dsp:cNvPr id="0" name=""/>
        <dsp:cNvSpPr/>
      </dsp:nvSpPr>
      <dsp:spPr>
        <a:xfrm>
          <a:off x="4385780" y="1305094"/>
          <a:ext cx="3288632" cy="20882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NZ" sz="2000" kern="1200" dirty="0"/>
            <a:t>The average length of time it took from referral of an under-5-year-old to the FGC being held was 5 months </a:t>
          </a:r>
        </a:p>
        <a:p>
          <a:pPr marL="0" lvl="0" indent="0" algn="ctr" defTabSz="889000">
            <a:lnSpc>
              <a:spcPct val="90000"/>
            </a:lnSpc>
            <a:spcBef>
              <a:spcPct val="0"/>
            </a:spcBef>
            <a:spcAft>
              <a:spcPct val="35000"/>
            </a:spcAft>
            <a:buNone/>
          </a:pPr>
          <a:r>
            <a:rPr lang="en-NZ" sz="2000" kern="1200" dirty="0"/>
            <a:t>(159.5 days) </a:t>
          </a:r>
          <a:endParaRPr lang="en-US" sz="2000" kern="1200" dirty="0"/>
        </a:p>
      </dsp:txBody>
      <dsp:txXfrm>
        <a:off x="4446944" y="1366258"/>
        <a:ext cx="3166304" cy="19659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F8A4C-8A9D-4137-92FA-B51166C5F8AB}">
      <dsp:nvSpPr>
        <dsp:cNvPr id="0" name=""/>
        <dsp:cNvSpPr/>
      </dsp:nvSpPr>
      <dsp:spPr>
        <a:xfrm>
          <a:off x="0" y="527891"/>
          <a:ext cx="5184184" cy="136890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NZ" sz="2000" kern="1200" dirty="0">
              <a:latin typeface="Arial" panose="020B0604020202020204" pitchFamily="34" charset="0"/>
              <a:cs typeface="Arial" panose="020B0604020202020204" pitchFamily="34" charset="0"/>
            </a:rPr>
            <a:t>Children who were stood down or suspended from school before age 10 were significantly more likely to offend at all age groups</a:t>
          </a:r>
          <a:endParaRPr lang="en-US" sz="2000" kern="1200" dirty="0">
            <a:latin typeface="Arial" panose="020B0604020202020204" pitchFamily="34" charset="0"/>
            <a:cs typeface="Arial" panose="020B0604020202020204" pitchFamily="34" charset="0"/>
          </a:endParaRPr>
        </a:p>
      </dsp:txBody>
      <dsp:txXfrm>
        <a:off x="66824" y="594715"/>
        <a:ext cx="5050536" cy="1235252"/>
      </dsp:txXfrm>
    </dsp:sp>
    <dsp:sp modelId="{56B9AC9C-0E4C-46EB-9D30-B0EFA2F00DCB}">
      <dsp:nvSpPr>
        <dsp:cNvPr id="0" name=""/>
        <dsp:cNvSpPr/>
      </dsp:nvSpPr>
      <dsp:spPr>
        <a:xfrm>
          <a:off x="0" y="2083991"/>
          <a:ext cx="5184184" cy="136890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NZ" sz="2000" kern="1200" dirty="0">
              <a:latin typeface="Arial" panose="020B0604020202020204" pitchFamily="34" charset="0"/>
              <a:cs typeface="Arial" panose="020B0604020202020204" pitchFamily="34" charset="0"/>
            </a:rPr>
            <a:t>30% of those who had offended as both a child and young person had been suspended</a:t>
          </a:r>
          <a:endParaRPr lang="en-US" sz="2000" kern="1200" dirty="0">
            <a:latin typeface="Arial" panose="020B0604020202020204" pitchFamily="34" charset="0"/>
            <a:cs typeface="Arial" panose="020B0604020202020204" pitchFamily="34" charset="0"/>
          </a:endParaRPr>
        </a:p>
      </dsp:txBody>
      <dsp:txXfrm>
        <a:off x="66824" y="2150815"/>
        <a:ext cx="5050536" cy="1235252"/>
      </dsp:txXfrm>
    </dsp:sp>
    <dsp:sp modelId="{BC36ECAF-07DC-4284-B825-BA62607D50FC}">
      <dsp:nvSpPr>
        <dsp:cNvPr id="0" name=""/>
        <dsp:cNvSpPr/>
      </dsp:nvSpPr>
      <dsp:spPr>
        <a:xfrm>
          <a:off x="0" y="3640091"/>
          <a:ext cx="5184184" cy="136890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NZ" sz="2000" kern="1200" dirty="0">
              <a:latin typeface="Arial" panose="020B0604020202020204" pitchFamily="34" charset="0"/>
              <a:cs typeface="Arial" panose="020B0604020202020204" pitchFamily="34" charset="0"/>
            </a:rPr>
            <a:t>Children who offended, and had been suspended or stood down between age 5 and 10, were also significantly more likely to reoffend</a:t>
          </a:r>
          <a:endParaRPr lang="en-US" sz="2000" kern="1200" dirty="0">
            <a:latin typeface="Arial" panose="020B0604020202020204" pitchFamily="34" charset="0"/>
            <a:cs typeface="Arial" panose="020B0604020202020204" pitchFamily="34" charset="0"/>
          </a:endParaRPr>
        </a:p>
      </dsp:txBody>
      <dsp:txXfrm>
        <a:off x="66824" y="3706915"/>
        <a:ext cx="5050536" cy="12352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97D704-39BD-4DBD-8C34-AA51B39A5BAD}">
      <dsp:nvSpPr>
        <dsp:cNvPr id="0" name=""/>
        <dsp:cNvSpPr/>
      </dsp:nvSpPr>
      <dsp:spPr>
        <a:xfrm>
          <a:off x="0" y="84062"/>
          <a:ext cx="5184184" cy="121680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NZ" sz="2000" kern="1200" dirty="0">
              <a:latin typeface="Arial" panose="020B0604020202020204" pitchFamily="34" charset="0"/>
              <a:cs typeface="Arial" panose="020B0604020202020204" pitchFamily="34" charset="0"/>
            </a:rPr>
            <a:t>Nearly half (47%) of those expelled from school before age 14 offended as both a child and young person</a:t>
          </a:r>
          <a:endParaRPr lang="en-US" sz="2000" kern="1200" dirty="0">
            <a:latin typeface="Arial" panose="020B0604020202020204" pitchFamily="34" charset="0"/>
            <a:cs typeface="Arial" panose="020B0604020202020204" pitchFamily="34" charset="0"/>
          </a:endParaRPr>
        </a:p>
      </dsp:txBody>
      <dsp:txXfrm>
        <a:off x="59399" y="143461"/>
        <a:ext cx="5065386" cy="1098002"/>
      </dsp:txXfrm>
    </dsp:sp>
    <dsp:sp modelId="{789A8D83-C4E4-4E67-B5BE-58AD2D5EB54E}">
      <dsp:nvSpPr>
        <dsp:cNvPr id="0" name=""/>
        <dsp:cNvSpPr/>
      </dsp:nvSpPr>
      <dsp:spPr>
        <a:xfrm>
          <a:off x="0" y="1488062"/>
          <a:ext cx="5184184" cy="121680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NZ" sz="2000" kern="1200" dirty="0">
              <a:latin typeface="Arial" panose="020B0604020202020204" pitchFamily="34" charset="0"/>
              <a:cs typeface="Arial" panose="020B0604020202020204" pitchFamily="34" charset="0"/>
            </a:rPr>
            <a:t>85% of those who had offended as a child and had been expelled before age 14 offended again from age 14-18</a:t>
          </a:r>
          <a:endParaRPr lang="en-US" sz="2000" kern="1200" dirty="0">
            <a:latin typeface="Arial" panose="020B0604020202020204" pitchFamily="34" charset="0"/>
            <a:cs typeface="Arial" panose="020B0604020202020204" pitchFamily="34" charset="0"/>
          </a:endParaRPr>
        </a:p>
      </dsp:txBody>
      <dsp:txXfrm>
        <a:off x="59399" y="1547461"/>
        <a:ext cx="5065386"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A3AE2-EDF3-4FA6-9E9A-BBA90EE475FA}">
      <dsp:nvSpPr>
        <dsp:cNvPr id="0" name=""/>
        <dsp:cNvSpPr/>
      </dsp:nvSpPr>
      <dsp:spPr>
        <a:xfrm>
          <a:off x="0" y="169624"/>
          <a:ext cx="5184184" cy="160774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NZ" sz="2400" kern="1200" dirty="0">
              <a:solidFill>
                <a:schemeClr val="bg1"/>
              </a:solidFill>
              <a:latin typeface="Arial" panose="020B0604020202020204" pitchFamily="34" charset="0"/>
              <a:cs typeface="Arial" panose="020B0604020202020204" pitchFamily="34" charset="0"/>
            </a:rPr>
            <a:t>For each extra school enrolment by age 10, the odds of offending increased 1.6 times</a:t>
          </a:r>
          <a:endParaRPr lang="en-US" sz="2400" kern="1200" dirty="0">
            <a:solidFill>
              <a:schemeClr val="bg1"/>
            </a:solidFill>
            <a:latin typeface="Arial" panose="020B0604020202020204" pitchFamily="34" charset="0"/>
            <a:cs typeface="Arial" panose="020B0604020202020204" pitchFamily="34" charset="0"/>
          </a:endParaRPr>
        </a:p>
      </dsp:txBody>
      <dsp:txXfrm>
        <a:off x="78484" y="248108"/>
        <a:ext cx="5027216" cy="1450776"/>
      </dsp:txXfrm>
    </dsp:sp>
    <dsp:sp modelId="{AB79BACE-70CE-4EEB-9C3D-501EAB0A82D5}">
      <dsp:nvSpPr>
        <dsp:cNvPr id="0" name=""/>
        <dsp:cNvSpPr/>
      </dsp:nvSpPr>
      <dsp:spPr>
        <a:xfrm>
          <a:off x="0" y="1964569"/>
          <a:ext cx="5184184" cy="1607744"/>
        </a:xfrm>
        <a:prstGeom prst="roundRect">
          <a:avLst/>
        </a:prstGeom>
        <a:gradFill rotWithShape="0">
          <a:gsLst>
            <a:gs pos="0">
              <a:schemeClr val="accent5">
                <a:hueOff val="-389766"/>
                <a:satOff val="3984"/>
                <a:lumOff val="-2157"/>
                <a:alphaOff val="0"/>
                <a:satMod val="103000"/>
                <a:lumMod val="102000"/>
                <a:tint val="94000"/>
              </a:schemeClr>
            </a:gs>
            <a:gs pos="50000">
              <a:schemeClr val="accent5">
                <a:hueOff val="-389766"/>
                <a:satOff val="3984"/>
                <a:lumOff val="-2157"/>
                <a:alphaOff val="0"/>
                <a:satMod val="110000"/>
                <a:lumMod val="100000"/>
                <a:shade val="100000"/>
              </a:schemeClr>
            </a:gs>
            <a:gs pos="100000">
              <a:schemeClr val="accent5">
                <a:hueOff val="-389766"/>
                <a:satOff val="3984"/>
                <a:lumOff val="-215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NZ" sz="2400" kern="1200" dirty="0">
              <a:solidFill>
                <a:schemeClr val="bg1"/>
              </a:solidFill>
              <a:latin typeface="Arial" panose="020B0604020202020204" pitchFamily="34" charset="0"/>
              <a:cs typeface="Arial" panose="020B0604020202020204" pitchFamily="34" charset="0"/>
            </a:rPr>
            <a:t>Of those who had been to 7 or more schools by age 14, almost a quarter (24%) had also offended by that age</a:t>
          </a:r>
        </a:p>
      </dsp:txBody>
      <dsp:txXfrm>
        <a:off x="78484" y="2043053"/>
        <a:ext cx="5027216" cy="1450776"/>
      </dsp:txXfrm>
    </dsp:sp>
    <dsp:sp modelId="{0B77B0D2-1069-4A11-8C3C-0DE227A8BF38}">
      <dsp:nvSpPr>
        <dsp:cNvPr id="0" name=""/>
        <dsp:cNvSpPr/>
      </dsp:nvSpPr>
      <dsp:spPr>
        <a:xfrm>
          <a:off x="0" y="3759513"/>
          <a:ext cx="5184184" cy="1607744"/>
        </a:xfrm>
        <a:prstGeom prst="roundRect">
          <a:avLst/>
        </a:prstGeom>
        <a:gradFill rotWithShape="0">
          <a:gsLst>
            <a:gs pos="0">
              <a:schemeClr val="accent5">
                <a:hueOff val="-779532"/>
                <a:satOff val="7969"/>
                <a:lumOff val="-4314"/>
                <a:alphaOff val="0"/>
                <a:satMod val="103000"/>
                <a:lumMod val="102000"/>
                <a:tint val="94000"/>
              </a:schemeClr>
            </a:gs>
            <a:gs pos="50000">
              <a:schemeClr val="accent5">
                <a:hueOff val="-779532"/>
                <a:satOff val="7969"/>
                <a:lumOff val="-4314"/>
                <a:alphaOff val="0"/>
                <a:satMod val="110000"/>
                <a:lumMod val="100000"/>
                <a:shade val="100000"/>
              </a:schemeClr>
            </a:gs>
            <a:gs pos="100000">
              <a:schemeClr val="accent5">
                <a:hueOff val="-779532"/>
                <a:satOff val="7969"/>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NZ" sz="2400" kern="1200" dirty="0">
              <a:solidFill>
                <a:schemeClr val="bg1"/>
              </a:solidFill>
              <a:latin typeface="Arial" panose="020B0604020202020204" pitchFamily="34" charset="0"/>
              <a:cs typeface="Arial" panose="020B0604020202020204" pitchFamily="34" charset="0"/>
            </a:rPr>
            <a:t>Children who offended were less likely to be still enrolled at school at age 16 than were non-offending peers</a:t>
          </a:r>
        </a:p>
      </dsp:txBody>
      <dsp:txXfrm>
        <a:off x="78484" y="3837997"/>
        <a:ext cx="5027216" cy="145077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05849C-E2B6-4727-BA81-18DAD3B3071A}" type="datetimeFigureOut">
              <a:rPr lang="en-NZ" smtClean="0"/>
              <a:t>12/12/2022</a:t>
            </a:fld>
            <a:endParaRPr lang="en-N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7A86AA-52CC-48C3-965A-BEB0293077E3}" type="slidenum">
              <a:rPr lang="en-NZ" smtClean="0"/>
              <a:t>‹#›</a:t>
            </a:fld>
            <a:endParaRPr lang="en-NZ"/>
          </a:p>
        </p:txBody>
      </p:sp>
    </p:spTree>
    <p:extLst>
      <p:ext uri="{BB962C8B-B14F-4D97-AF65-F5344CB8AC3E}">
        <p14:creationId xmlns:p14="http://schemas.microsoft.com/office/powerpoint/2010/main" val="3027747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NZ" sz="14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16A3E5F-EE70-4C95-A35D-7AC87AB81011}" type="slidenum">
              <a:rPr lang="en-NZ" smtClean="0">
                <a:solidFill>
                  <a:prstClr val="black"/>
                </a:solidFill>
              </a:rPr>
              <a:pPr/>
              <a:t>1</a:t>
            </a:fld>
            <a:endParaRPr lang="en-NZ">
              <a:solidFill>
                <a:prstClr val="black"/>
              </a:solidFill>
            </a:endParaRPr>
          </a:p>
        </p:txBody>
      </p:sp>
    </p:spTree>
    <p:extLst>
      <p:ext uri="{BB962C8B-B14F-4D97-AF65-F5344CB8AC3E}">
        <p14:creationId xmlns:p14="http://schemas.microsoft.com/office/powerpoint/2010/main" val="646627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NZ" sz="1800">
                <a:effectLst/>
                <a:latin typeface="Arial" panose="020B0604020202020204" pitchFamily="34" charset="0"/>
                <a:ea typeface="Arial" panose="020B0604020202020204" pitchFamily="34" charset="0"/>
                <a:cs typeface="Cordia New" panose="020B0304020202020204" pitchFamily="34" charset="-34"/>
              </a:rPr>
              <a:t>Journal of Criminology, Volume 54, Issue 3, Sep 2021, Pages 265-404</a:t>
            </a:r>
          </a:p>
          <a:p>
            <a:pPr>
              <a:spcAft>
                <a:spcPts val="1200"/>
              </a:spcAft>
            </a:pPr>
            <a:r>
              <a:rPr lang="en-NZ" sz="1800" i="1">
                <a:effectLst/>
                <a:latin typeface="Arial" panose="020B0604020202020204" pitchFamily="34" charset="0"/>
                <a:ea typeface="Arial" panose="020B0604020202020204" pitchFamily="34" charset="0"/>
                <a:cs typeface="Cordia New" panose="020B0304020202020204" pitchFamily="34" charset="-34"/>
              </a:rPr>
              <a:t>Initial impacts of COVID-19 on youth offending: An exploration of differences across communities</a:t>
            </a:r>
            <a:endParaRPr lang="en-NZ" sz="1800">
              <a:effectLst/>
              <a:latin typeface="Arial" panose="020B0604020202020204" pitchFamily="34" charset="0"/>
              <a:ea typeface="Arial" panose="020B0604020202020204" pitchFamily="34" charset="0"/>
              <a:cs typeface="Cordia New" panose="020B0304020202020204" pitchFamily="34" charset="-34"/>
            </a:endParaRPr>
          </a:p>
          <a:p>
            <a:pPr>
              <a:spcAft>
                <a:spcPts val="1200"/>
              </a:spcAft>
            </a:pPr>
            <a:r>
              <a:rPr lang="en-NZ" sz="1800">
                <a:effectLst/>
                <a:latin typeface="Arial" panose="020B0604020202020204" pitchFamily="34" charset="0"/>
                <a:ea typeface="Arial" panose="020B0604020202020204" pitchFamily="34" charset="0"/>
                <a:cs typeface="Cordia New" panose="020B0304020202020204" pitchFamily="34" charset="-34"/>
              </a:rPr>
              <a:t>Molly McCarthy, Jacqueline </a:t>
            </a:r>
            <a:r>
              <a:rPr lang="en-NZ" sz="1800" err="1">
                <a:effectLst/>
                <a:latin typeface="Arial" panose="020B0604020202020204" pitchFamily="34" charset="0"/>
                <a:ea typeface="Arial" panose="020B0604020202020204" pitchFamily="34" charset="0"/>
                <a:cs typeface="Cordia New" panose="020B0304020202020204" pitchFamily="34" charset="-34"/>
              </a:rPr>
              <a:t>Homel</a:t>
            </a:r>
            <a:r>
              <a:rPr lang="en-NZ" sz="1800">
                <a:effectLst/>
                <a:latin typeface="Arial" panose="020B0604020202020204" pitchFamily="34" charset="0"/>
                <a:ea typeface="Arial" panose="020B0604020202020204" pitchFamily="34" charset="0"/>
                <a:cs typeface="Cordia New" panose="020B0304020202020204" pitchFamily="34" charset="-34"/>
              </a:rPr>
              <a:t>, James Ogilvie and Troy Allard</a:t>
            </a:r>
          </a:p>
          <a:p>
            <a:pPr>
              <a:spcAft>
                <a:spcPts val="1200"/>
              </a:spcAft>
            </a:pPr>
            <a:r>
              <a:rPr lang="en-NZ" sz="1800">
                <a:effectLst/>
                <a:latin typeface="Arial" panose="020B0604020202020204" pitchFamily="34" charset="0"/>
                <a:ea typeface="Arial" panose="020B0604020202020204" pitchFamily="34" charset="0"/>
                <a:cs typeface="Cordia New" panose="020B0304020202020204" pitchFamily="34" charset="-34"/>
              </a:rPr>
              <a:t>Griffith Criminology Institute, Griffith University, Brisbane, Australia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baseline="0"/>
          </a:p>
        </p:txBody>
      </p:sp>
      <p:sp>
        <p:nvSpPr>
          <p:cNvPr id="4" name="Slide Number Placeholder 3"/>
          <p:cNvSpPr>
            <a:spLocks noGrp="1"/>
          </p:cNvSpPr>
          <p:nvPr>
            <p:ph type="sldNum" sz="quarter" idx="10"/>
          </p:nvPr>
        </p:nvSpPr>
        <p:spPr/>
        <p:txBody>
          <a:bodyPr/>
          <a:lstStyle/>
          <a:p>
            <a:fld id="{A16A3E5F-EE70-4C95-A35D-7AC87AB81011}" type="slidenum">
              <a:rPr lang="en-NZ" smtClean="0">
                <a:solidFill>
                  <a:prstClr val="black"/>
                </a:solidFill>
              </a:rPr>
              <a:pPr/>
              <a:t>10</a:t>
            </a:fld>
            <a:endParaRPr lang="en-NZ">
              <a:solidFill>
                <a:prstClr val="black"/>
              </a:solidFill>
            </a:endParaRPr>
          </a:p>
        </p:txBody>
      </p:sp>
    </p:spTree>
    <p:extLst>
      <p:ext uri="{BB962C8B-B14F-4D97-AF65-F5344CB8AC3E}">
        <p14:creationId xmlns:p14="http://schemas.microsoft.com/office/powerpoint/2010/main" val="2747758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NZ" sz="14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16A3E5F-EE70-4C95-A35D-7AC87AB81011}" type="slidenum">
              <a:rPr lang="en-NZ" smtClean="0">
                <a:solidFill>
                  <a:prstClr val="black"/>
                </a:solidFill>
              </a:rPr>
              <a:pPr/>
              <a:t>11</a:t>
            </a:fld>
            <a:endParaRPr lang="en-NZ">
              <a:solidFill>
                <a:prstClr val="black"/>
              </a:solidFill>
            </a:endParaRPr>
          </a:p>
        </p:txBody>
      </p:sp>
    </p:spTree>
    <p:extLst>
      <p:ext uri="{BB962C8B-B14F-4D97-AF65-F5344CB8AC3E}">
        <p14:creationId xmlns:p14="http://schemas.microsoft.com/office/powerpoint/2010/main" val="2464963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err="1"/>
              <a:t>Maori</a:t>
            </a:r>
            <a:r>
              <a:rPr lang="en-NZ" dirty="0"/>
              <a:t> are overrepresented because of the terrible legacy of colonisation – injustice for </a:t>
            </a:r>
            <a:r>
              <a:rPr lang="en-NZ" dirty="0" err="1"/>
              <a:t>Maori</a:t>
            </a:r>
            <a:r>
              <a:rPr lang="en-NZ" dirty="0"/>
              <a:t> has continued down the generations to the present day.</a:t>
            </a:r>
          </a:p>
        </p:txBody>
      </p:sp>
      <p:sp>
        <p:nvSpPr>
          <p:cNvPr id="4" name="Slide Number Placeholder 3"/>
          <p:cNvSpPr>
            <a:spLocks noGrp="1"/>
          </p:cNvSpPr>
          <p:nvPr>
            <p:ph type="sldNum" sz="quarter" idx="5"/>
          </p:nvPr>
        </p:nvSpPr>
        <p:spPr/>
        <p:txBody>
          <a:bodyPr/>
          <a:lstStyle/>
          <a:p>
            <a:fld id="{8D7A86AA-52CC-48C3-965A-BEB0293077E3}" type="slidenum">
              <a:rPr lang="en-NZ" smtClean="0"/>
              <a:t>15</a:t>
            </a:fld>
            <a:endParaRPr lang="en-NZ"/>
          </a:p>
        </p:txBody>
      </p:sp>
    </p:spTree>
    <p:extLst>
      <p:ext uri="{BB962C8B-B14F-4D97-AF65-F5344CB8AC3E}">
        <p14:creationId xmlns:p14="http://schemas.microsoft.com/office/powerpoint/2010/main" val="4237273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D7A86AA-52CC-48C3-965A-BEB0293077E3}" type="slidenum">
              <a:rPr lang="en-NZ" smtClean="0"/>
              <a:t>16</a:t>
            </a:fld>
            <a:endParaRPr lang="en-NZ"/>
          </a:p>
        </p:txBody>
      </p:sp>
    </p:spTree>
    <p:extLst>
      <p:ext uri="{BB962C8B-B14F-4D97-AF65-F5344CB8AC3E}">
        <p14:creationId xmlns:p14="http://schemas.microsoft.com/office/powerpoint/2010/main" val="1790164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solidFill>
                  <a:schemeClr val="tx1"/>
                </a:solidFill>
                <a:effectLst/>
                <a:latin typeface="Arial" panose="020B0604020202020204" pitchFamily="34" charset="0"/>
                <a:ea typeface="Verdana" panose="020B0604030504040204" pitchFamily="34" charset="0"/>
                <a:cs typeface="Arial" panose="020B0604020202020204" pitchFamily="34" charset="0"/>
              </a:rPr>
              <a:t>Of the children who did not offend as a child, 10% offended as a youth. </a:t>
            </a:r>
          </a:p>
          <a:p>
            <a:endParaRPr lang="en-NZ" dirty="0"/>
          </a:p>
        </p:txBody>
      </p:sp>
      <p:sp>
        <p:nvSpPr>
          <p:cNvPr id="4" name="Slide Number Placeholder 3"/>
          <p:cNvSpPr>
            <a:spLocks noGrp="1"/>
          </p:cNvSpPr>
          <p:nvPr>
            <p:ph type="sldNum" sz="quarter" idx="5"/>
          </p:nvPr>
        </p:nvSpPr>
        <p:spPr/>
        <p:txBody>
          <a:bodyPr/>
          <a:lstStyle/>
          <a:p>
            <a:fld id="{8D7A86AA-52CC-48C3-965A-BEB0293077E3}" type="slidenum">
              <a:rPr lang="en-NZ" smtClean="0"/>
              <a:t>19</a:t>
            </a:fld>
            <a:endParaRPr lang="en-NZ"/>
          </a:p>
        </p:txBody>
      </p:sp>
    </p:spTree>
    <p:extLst>
      <p:ext uri="{BB962C8B-B14F-4D97-AF65-F5344CB8AC3E}">
        <p14:creationId xmlns:p14="http://schemas.microsoft.com/office/powerpoint/2010/main" val="2152138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effectLst/>
                <a:latin typeface="Arial" panose="020B0604020202020204" pitchFamily="34" charset="0"/>
                <a:ea typeface="Calibri" panose="020F0502020204030204" pitchFamily="34" charset="0"/>
                <a:cs typeface="Times New Roman" panose="02020603050405020304" pitchFamily="18" charset="0"/>
              </a:rPr>
              <a:t>A child </a:t>
            </a:r>
            <a:r>
              <a:rPr lang="en-NZ" sz="1200"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rPr>
              <a:t>abused under the age of 5 was six times </a:t>
            </a:r>
            <a:r>
              <a:rPr lang="en-NZ" sz="1200" dirty="0">
                <a:effectLst/>
                <a:latin typeface="Arial" panose="020B0604020202020204" pitchFamily="34" charset="0"/>
                <a:ea typeface="Calibri" panose="020F0502020204030204" pitchFamily="34" charset="0"/>
                <a:cs typeface="Times New Roman" panose="02020603050405020304" pitchFamily="18" charset="0"/>
              </a:rPr>
              <a:t>more likely to </a:t>
            </a:r>
            <a:r>
              <a:rPr lang="en-NZ" sz="1200"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rPr>
              <a:t>offend</a:t>
            </a:r>
            <a:r>
              <a:rPr lang="en-NZ" sz="1200" dirty="0">
                <a:effectLst/>
                <a:latin typeface="Arial" panose="020B0604020202020204" pitchFamily="34" charset="0"/>
                <a:ea typeface="Calibri" panose="020F0502020204030204" pitchFamily="34" charset="0"/>
                <a:cs typeface="Times New Roman" panose="02020603050405020304" pitchFamily="18" charset="0"/>
              </a:rPr>
              <a:t> as a </a:t>
            </a:r>
            <a:r>
              <a:rPr lang="en-NZ" sz="1200"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rPr>
              <a:t>child and youth</a:t>
            </a:r>
            <a:r>
              <a:rPr lang="en-NZ" sz="1200" dirty="0">
                <a:effectLst/>
                <a:latin typeface="Arial" panose="020B0604020202020204" pitchFamily="34" charset="0"/>
                <a:ea typeface="Calibri" panose="020F0502020204030204" pitchFamily="34" charset="0"/>
                <a:cs typeface="Times New Roman" panose="02020603050405020304" pitchFamily="18" charset="0"/>
              </a:rPr>
              <a:t>, than was a child who had not been abused</a:t>
            </a:r>
          </a:p>
          <a:p>
            <a:endParaRPr lang="en-NZ" dirty="0"/>
          </a:p>
        </p:txBody>
      </p:sp>
      <p:sp>
        <p:nvSpPr>
          <p:cNvPr id="4" name="Slide Number Placeholder 3"/>
          <p:cNvSpPr>
            <a:spLocks noGrp="1"/>
          </p:cNvSpPr>
          <p:nvPr>
            <p:ph type="sldNum" sz="quarter" idx="5"/>
          </p:nvPr>
        </p:nvSpPr>
        <p:spPr/>
        <p:txBody>
          <a:bodyPr/>
          <a:lstStyle/>
          <a:p>
            <a:fld id="{8D7A86AA-52CC-48C3-965A-BEB0293077E3}" type="slidenum">
              <a:rPr lang="en-NZ" smtClean="0"/>
              <a:t>22</a:t>
            </a:fld>
            <a:endParaRPr lang="en-NZ"/>
          </a:p>
        </p:txBody>
      </p:sp>
    </p:spTree>
    <p:extLst>
      <p:ext uri="{BB962C8B-B14F-4D97-AF65-F5344CB8AC3E}">
        <p14:creationId xmlns:p14="http://schemas.microsoft.com/office/powerpoint/2010/main" val="1200480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dirty="0">
                <a:solidFill>
                  <a:schemeClr val="tx1">
                    <a:lumMod val="95000"/>
                  </a:schemeClr>
                </a:solidFill>
                <a:latin typeface="Arial" panose="020B0604020202020204" pitchFamily="34" charset="0"/>
                <a:ea typeface="Calibri" panose="020F0502020204030204" pitchFamily="34" charset="0"/>
                <a:cs typeface="Arial" panose="020B0604020202020204" pitchFamily="34" charset="0"/>
              </a:rPr>
              <a:t>(147 children)</a:t>
            </a:r>
            <a:endParaRPr lang="en-NZ" dirty="0"/>
          </a:p>
        </p:txBody>
      </p:sp>
      <p:sp>
        <p:nvSpPr>
          <p:cNvPr id="4" name="Slide Number Placeholder 3"/>
          <p:cNvSpPr>
            <a:spLocks noGrp="1"/>
          </p:cNvSpPr>
          <p:nvPr>
            <p:ph type="sldNum" sz="quarter" idx="5"/>
          </p:nvPr>
        </p:nvSpPr>
        <p:spPr/>
        <p:txBody>
          <a:bodyPr/>
          <a:lstStyle/>
          <a:p>
            <a:fld id="{8D7A86AA-52CC-48C3-965A-BEB0293077E3}" type="slidenum">
              <a:rPr lang="en-NZ" smtClean="0"/>
              <a:t>26</a:t>
            </a:fld>
            <a:endParaRPr lang="en-NZ"/>
          </a:p>
        </p:txBody>
      </p:sp>
    </p:spTree>
    <p:extLst>
      <p:ext uri="{BB962C8B-B14F-4D97-AF65-F5344CB8AC3E}">
        <p14:creationId xmlns:p14="http://schemas.microsoft.com/office/powerpoint/2010/main" val="2116382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D7A86AA-52CC-48C3-965A-BEB0293077E3}" type="slidenum">
              <a:rPr lang="en-NZ" smtClean="0"/>
              <a:t>27</a:t>
            </a:fld>
            <a:endParaRPr lang="en-NZ"/>
          </a:p>
        </p:txBody>
      </p:sp>
    </p:spTree>
    <p:extLst>
      <p:ext uri="{BB962C8B-B14F-4D97-AF65-F5344CB8AC3E}">
        <p14:creationId xmlns:p14="http://schemas.microsoft.com/office/powerpoint/2010/main" val="1480135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47% is just 102 children</a:t>
            </a:r>
          </a:p>
        </p:txBody>
      </p:sp>
      <p:sp>
        <p:nvSpPr>
          <p:cNvPr id="4" name="Slide Number Placeholder 3"/>
          <p:cNvSpPr>
            <a:spLocks noGrp="1"/>
          </p:cNvSpPr>
          <p:nvPr>
            <p:ph type="sldNum" sz="quarter" idx="5"/>
          </p:nvPr>
        </p:nvSpPr>
        <p:spPr/>
        <p:txBody>
          <a:bodyPr/>
          <a:lstStyle/>
          <a:p>
            <a:fld id="{8D7A86AA-52CC-48C3-965A-BEB0293077E3}" type="slidenum">
              <a:rPr lang="en-NZ" smtClean="0"/>
              <a:t>29</a:t>
            </a:fld>
            <a:endParaRPr lang="en-NZ"/>
          </a:p>
        </p:txBody>
      </p:sp>
    </p:spTree>
    <p:extLst>
      <p:ext uri="{BB962C8B-B14F-4D97-AF65-F5344CB8AC3E}">
        <p14:creationId xmlns:p14="http://schemas.microsoft.com/office/powerpoint/2010/main" val="3311936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D7A86AA-52CC-48C3-965A-BEB0293077E3}" type="slidenum">
              <a:rPr lang="en-NZ" smtClean="0"/>
              <a:t>31</a:t>
            </a:fld>
            <a:endParaRPr lang="en-NZ"/>
          </a:p>
        </p:txBody>
      </p:sp>
    </p:spTree>
    <p:extLst>
      <p:ext uri="{BB962C8B-B14F-4D97-AF65-F5344CB8AC3E}">
        <p14:creationId xmlns:p14="http://schemas.microsoft.com/office/powerpoint/2010/main" val="1528692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baseline="0"/>
          </a:p>
        </p:txBody>
      </p:sp>
      <p:sp>
        <p:nvSpPr>
          <p:cNvPr id="4" name="Slide Number Placeholder 3"/>
          <p:cNvSpPr>
            <a:spLocks noGrp="1"/>
          </p:cNvSpPr>
          <p:nvPr>
            <p:ph type="sldNum" sz="quarter" idx="10"/>
          </p:nvPr>
        </p:nvSpPr>
        <p:spPr/>
        <p:txBody>
          <a:bodyPr/>
          <a:lstStyle/>
          <a:p>
            <a:fld id="{A16A3E5F-EE70-4C95-A35D-7AC87AB81011}" type="slidenum">
              <a:rPr lang="en-NZ" smtClean="0">
                <a:solidFill>
                  <a:prstClr val="black"/>
                </a:solidFill>
              </a:rPr>
              <a:pPr/>
              <a:t>2</a:t>
            </a:fld>
            <a:endParaRPr lang="en-NZ">
              <a:solidFill>
                <a:prstClr val="black"/>
              </a:solidFill>
            </a:endParaRPr>
          </a:p>
        </p:txBody>
      </p:sp>
    </p:spTree>
    <p:extLst>
      <p:ext uri="{BB962C8B-B14F-4D97-AF65-F5344CB8AC3E}">
        <p14:creationId xmlns:p14="http://schemas.microsoft.com/office/powerpoint/2010/main" val="1888036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latin typeface="Arial" panose="020B0604020202020204" pitchFamily="34" charset="0"/>
                <a:cs typeface="Arial" panose="020B0604020202020204" pitchFamily="34" charset="0"/>
              </a:rPr>
              <a:t>9% of children who offended both as a child and young person had two justice-involved parents, in contrast to 1.6% of child and youth offenders who did not.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latin typeface="Arial" panose="020B0604020202020204" pitchFamily="34" charset="0"/>
                <a:cs typeface="Arial" panose="020B0604020202020204" pitchFamily="34" charset="0"/>
              </a:rPr>
              <a:t>Not that poverty causes crime, but if you think about your own babies/infants/children – what if you lost your job, couldn’t provide them with a warm, dry home, the healthcare they needed, extras like sport, holidays, couldn’t spend time with them because you were trying to work 3 jobs, had an ex-partner who was emotionally abusive/dangerous, having to move, re-settle at new schools, homes </a:t>
            </a:r>
            <a:r>
              <a:rPr lang="en-US" sz="1200" dirty="0" err="1">
                <a:latin typeface="Arial" panose="020B0604020202020204" pitchFamily="34" charset="0"/>
                <a:cs typeface="Arial" panose="020B0604020202020204" pitchFamily="34" charset="0"/>
              </a:rPr>
              <a:t>etc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etc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etc</a:t>
            </a:r>
            <a:r>
              <a:rPr lang="en-US" sz="1200" dirty="0">
                <a:latin typeface="Arial" panose="020B0604020202020204" pitchFamily="34" charset="0"/>
                <a:cs typeface="Arial" panose="020B0604020202020204" pitchFamily="34" charset="0"/>
              </a:rPr>
              <a:t> …. We can see how it compounds.</a:t>
            </a:r>
            <a:endParaRPr lang="en-NZ" dirty="0"/>
          </a:p>
          <a:p>
            <a:pPr lvl="0"/>
            <a:endParaRPr lang="en-NZ" dirty="0"/>
          </a:p>
        </p:txBody>
      </p:sp>
      <p:sp>
        <p:nvSpPr>
          <p:cNvPr id="4" name="Slide Number Placeholder 3"/>
          <p:cNvSpPr>
            <a:spLocks noGrp="1"/>
          </p:cNvSpPr>
          <p:nvPr>
            <p:ph type="sldNum" sz="quarter" idx="5"/>
          </p:nvPr>
        </p:nvSpPr>
        <p:spPr/>
        <p:txBody>
          <a:bodyPr/>
          <a:lstStyle/>
          <a:p>
            <a:fld id="{8D7A86AA-52CC-48C3-965A-BEB0293077E3}" type="slidenum">
              <a:rPr lang="en-NZ" smtClean="0"/>
              <a:t>32</a:t>
            </a:fld>
            <a:endParaRPr lang="en-NZ"/>
          </a:p>
        </p:txBody>
      </p:sp>
    </p:spTree>
    <p:extLst>
      <p:ext uri="{BB962C8B-B14F-4D97-AF65-F5344CB8AC3E}">
        <p14:creationId xmlns:p14="http://schemas.microsoft.com/office/powerpoint/2010/main" val="1356340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effectLst/>
                <a:latin typeface="Times New Roman" panose="02020603050405020304" pitchFamily="18" charset="0"/>
                <a:ea typeface="Calibri" panose="020F0502020204030204" pitchFamily="34" charset="0"/>
                <a:cs typeface="Times New Roman" panose="02020603050405020304" pitchFamily="18" charset="0"/>
              </a:rPr>
              <a:t>Intensive engagement and relationship building are fundamental to supporting children and </a:t>
            </a:r>
            <a:r>
              <a:rPr lang="en-NZ" sz="1200" dirty="0" err="1">
                <a:effectLst/>
                <a:latin typeface="Times New Roman" panose="02020603050405020304" pitchFamily="18" charset="0"/>
                <a:ea typeface="Calibri" panose="020F0502020204030204" pitchFamily="34" charset="0"/>
                <a:cs typeface="Times New Roman" panose="02020603050405020304" pitchFamily="18" charset="0"/>
              </a:rPr>
              <a:t>whānau</a:t>
            </a:r>
            <a:r>
              <a:rPr lang="en-NZ" sz="1200" dirty="0">
                <a:effectLst/>
                <a:latin typeface="Times New Roman" panose="02020603050405020304" pitchFamily="18" charset="0"/>
                <a:ea typeface="Calibri" panose="020F0502020204030204" pitchFamily="34" charset="0"/>
                <a:cs typeface="Times New Roman" panose="02020603050405020304" pitchFamily="18" charset="0"/>
              </a:rPr>
              <a:t> and bringing about positive change. What do we need to do to support that?</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8D7A86AA-52CC-48C3-965A-BEB0293077E3}" type="slidenum">
              <a:rPr lang="en-NZ" smtClean="0"/>
              <a:t>37</a:t>
            </a:fld>
            <a:endParaRPr lang="en-NZ"/>
          </a:p>
        </p:txBody>
      </p:sp>
    </p:spTree>
    <p:extLst>
      <p:ext uri="{BB962C8B-B14F-4D97-AF65-F5344CB8AC3E}">
        <p14:creationId xmlns:p14="http://schemas.microsoft.com/office/powerpoint/2010/main" val="3376836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D7A86AA-52CC-48C3-965A-BEB0293077E3}" type="slidenum">
              <a:rPr lang="en-NZ" smtClean="0"/>
              <a:t>42</a:t>
            </a:fld>
            <a:endParaRPr lang="en-NZ"/>
          </a:p>
        </p:txBody>
      </p:sp>
    </p:spTree>
    <p:extLst>
      <p:ext uri="{BB962C8B-B14F-4D97-AF65-F5344CB8AC3E}">
        <p14:creationId xmlns:p14="http://schemas.microsoft.com/office/powerpoint/2010/main" val="3559381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How can ALL social workers be supported to do great work, not just some individuals? How call ALL judges have time to really consider matters</a:t>
            </a:r>
          </a:p>
        </p:txBody>
      </p:sp>
      <p:sp>
        <p:nvSpPr>
          <p:cNvPr id="4" name="Slide Number Placeholder 3"/>
          <p:cNvSpPr>
            <a:spLocks noGrp="1"/>
          </p:cNvSpPr>
          <p:nvPr>
            <p:ph type="sldNum" sz="quarter" idx="5"/>
          </p:nvPr>
        </p:nvSpPr>
        <p:spPr/>
        <p:txBody>
          <a:bodyPr/>
          <a:lstStyle/>
          <a:p>
            <a:fld id="{8D7A86AA-52CC-48C3-965A-BEB0293077E3}" type="slidenum">
              <a:rPr lang="en-NZ" smtClean="0"/>
              <a:t>44</a:t>
            </a:fld>
            <a:endParaRPr lang="en-NZ"/>
          </a:p>
        </p:txBody>
      </p:sp>
    </p:spTree>
    <p:extLst>
      <p:ext uri="{BB962C8B-B14F-4D97-AF65-F5344CB8AC3E}">
        <p14:creationId xmlns:p14="http://schemas.microsoft.com/office/powerpoint/2010/main" val="3365868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“Trauma-informed” is a buzzword – all it means is that you don’t just look at the (bad) behaviour, you figure out what’s happened to make them behave like that and what they could learn instead, if they were responded to differently… </a:t>
            </a:r>
          </a:p>
        </p:txBody>
      </p:sp>
      <p:sp>
        <p:nvSpPr>
          <p:cNvPr id="4" name="Slide Number Placeholder 3"/>
          <p:cNvSpPr>
            <a:spLocks noGrp="1"/>
          </p:cNvSpPr>
          <p:nvPr>
            <p:ph type="sldNum" sz="quarter" idx="5"/>
          </p:nvPr>
        </p:nvSpPr>
        <p:spPr/>
        <p:txBody>
          <a:bodyPr/>
          <a:lstStyle/>
          <a:p>
            <a:fld id="{8D7A86AA-52CC-48C3-965A-BEB0293077E3}" type="slidenum">
              <a:rPr lang="en-NZ" smtClean="0"/>
              <a:t>46</a:t>
            </a:fld>
            <a:endParaRPr lang="en-NZ"/>
          </a:p>
        </p:txBody>
      </p:sp>
    </p:spTree>
    <p:extLst>
      <p:ext uri="{BB962C8B-B14F-4D97-AF65-F5344CB8AC3E}">
        <p14:creationId xmlns:p14="http://schemas.microsoft.com/office/powerpoint/2010/main" val="3238162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Have you or your kids ever behaved “badly” to get your needs met? Have you ever drunk too much, driven too fast, overspent on your credit card, because you were really upset about something?</a:t>
            </a:r>
          </a:p>
        </p:txBody>
      </p:sp>
      <p:sp>
        <p:nvSpPr>
          <p:cNvPr id="4" name="Slide Number Placeholder 3"/>
          <p:cNvSpPr>
            <a:spLocks noGrp="1"/>
          </p:cNvSpPr>
          <p:nvPr>
            <p:ph type="sldNum" sz="quarter" idx="5"/>
          </p:nvPr>
        </p:nvSpPr>
        <p:spPr/>
        <p:txBody>
          <a:bodyPr/>
          <a:lstStyle/>
          <a:p>
            <a:fld id="{8D7A86AA-52CC-48C3-965A-BEB0293077E3}" type="slidenum">
              <a:rPr lang="en-NZ" smtClean="0"/>
              <a:t>47</a:t>
            </a:fld>
            <a:endParaRPr lang="en-NZ"/>
          </a:p>
        </p:txBody>
      </p:sp>
    </p:spTree>
    <p:extLst>
      <p:ext uri="{BB962C8B-B14F-4D97-AF65-F5344CB8AC3E}">
        <p14:creationId xmlns:p14="http://schemas.microsoft.com/office/powerpoint/2010/main" val="1130063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NZ" dirty="0"/>
              <a:t>Start Well, iwi-based programmes, meth treatment programmes, Youth Horizons Trust, [others ….] – lots of good work, not scaled up enough.</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latin typeface="Arial" panose="020B0604020202020204" pitchFamily="34" charset="0"/>
                <a:cs typeface="Arial" panose="020B0604020202020204" pitchFamily="34" charset="0"/>
              </a:rPr>
              <a:t>Day-to-day, it’s about not judging the disruptive kid at </a:t>
            </a:r>
            <a:r>
              <a:rPr lang="en-NZ" sz="1200" dirty="0" err="1">
                <a:latin typeface="Arial" panose="020B0604020202020204" pitchFamily="34" charset="0"/>
                <a:cs typeface="Arial" panose="020B0604020202020204" pitchFamily="34" charset="0"/>
              </a:rPr>
              <a:t>kindy</a:t>
            </a:r>
            <a:r>
              <a:rPr lang="en-NZ" sz="1200" dirty="0">
                <a:latin typeface="Arial" panose="020B0604020202020204" pitchFamily="34" charset="0"/>
                <a:cs typeface="Arial" panose="020B0604020202020204" pitchFamily="34" charset="0"/>
              </a:rPr>
              <a:t> or school and just wanting him kicked out </a:t>
            </a:r>
          </a:p>
          <a:p>
            <a:pPr lvl="0"/>
            <a:endParaRPr lang="en-NZ" dirty="0"/>
          </a:p>
        </p:txBody>
      </p:sp>
      <p:sp>
        <p:nvSpPr>
          <p:cNvPr id="4" name="Slide Number Placeholder 3"/>
          <p:cNvSpPr>
            <a:spLocks noGrp="1"/>
          </p:cNvSpPr>
          <p:nvPr>
            <p:ph type="sldNum" sz="quarter" idx="5"/>
          </p:nvPr>
        </p:nvSpPr>
        <p:spPr/>
        <p:txBody>
          <a:bodyPr/>
          <a:lstStyle/>
          <a:p>
            <a:fld id="{8D7A86AA-52CC-48C3-965A-BEB0293077E3}" type="slidenum">
              <a:rPr lang="en-NZ" smtClean="0"/>
              <a:t>49</a:t>
            </a:fld>
            <a:endParaRPr lang="en-NZ"/>
          </a:p>
        </p:txBody>
      </p:sp>
    </p:spTree>
    <p:extLst>
      <p:ext uri="{BB962C8B-B14F-4D97-AF65-F5344CB8AC3E}">
        <p14:creationId xmlns:p14="http://schemas.microsoft.com/office/powerpoint/2010/main" val="42688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NZ" dirty="0"/>
          </a:p>
        </p:txBody>
      </p:sp>
      <p:sp>
        <p:nvSpPr>
          <p:cNvPr id="4" name="Slide Number Placeholder 3"/>
          <p:cNvSpPr>
            <a:spLocks noGrp="1"/>
          </p:cNvSpPr>
          <p:nvPr>
            <p:ph type="sldNum" sz="quarter" idx="5"/>
          </p:nvPr>
        </p:nvSpPr>
        <p:spPr/>
        <p:txBody>
          <a:bodyPr/>
          <a:lstStyle/>
          <a:p>
            <a:fld id="{8D7A86AA-52CC-48C3-965A-BEB0293077E3}" type="slidenum">
              <a:rPr lang="en-NZ" smtClean="0"/>
              <a:t>50</a:t>
            </a:fld>
            <a:endParaRPr lang="en-NZ"/>
          </a:p>
        </p:txBody>
      </p:sp>
    </p:spTree>
    <p:extLst>
      <p:ext uri="{BB962C8B-B14F-4D97-AF65-F5344CB8AC3E}">
        <p14:creationId xmlns:p14="http://schemas.microsoft.com/office/powerpoint/2010/main" val="4155360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Real-worth experience like that of the following young defendant …. (next slide)</a:t>
            </a:r>
          </a:p>
        </p:txBody>
      </p:sp>
      <p:sp>
        <p:nvSpPr>
          <p:cNvPr id="4" name="Slide Number Placeholder 3"/>
          <p:cNvSpPr>
            <a:spLocks noGrp="1"/>
          </p:cNvSpPr>
          <p:nvPr>
            <p:ph type="sldNum" sz="quarter" idx="5"/>
          </p:nvPr>
        </p:nvSpPr>
        <p:spPr/>
        <p:txBody>
          <a:bodyPr/>
          <a:lstStyle/>
          <a:p>
            <a:fld id="{8D7A86AA-52CC-48C3-965A-BEB0293077E3}" type="slidenum">
              <a:rPr lang="en-NZ" smtClean="0"/>
              <a:t>51</a:t>
            </a:fld>
            <a:endParaRPr lang="en-NZ"/>
          </a:p>
        </p:txBody>
      </p:sp>
    </p:spTree>
    <p:extLst>
      <p:ext uri="{BB962C8B-B14F-4D97-AF65-F5344CB8AC3E}">
        <p14:creationId xmlns:p14="http://schemas.microsoft.com/office/powerpoint/2010/main" val="11991830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NZ" sz="14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16A3E5F-EE70-4C95-A35D-7AC87AB81011}" type="slidenum">
              <a:rPr lang="en-NZ" smtClean="0">
                <a:solidFill>
                  <a:prstClr val="black"/>
                </a:solidFill>
              </a:rPr>
              <a:pPr/>
              <a:t>57</a:t>
            </a:fld>
            <a:endParaRPr lang="en-NZ">
              <a:solidFill>
                <a:prstClr val="black"/>
              </a:solidFill>
            </a:endParaRPr>
          </a:p>
        </p:txBody>
      </p:sp>
    </p:spTree>
    <p:extLst>
      <p:ext uri="{BB962C8B-B14F-4D97-AF65-F5344CB8AC3E}">
        <p14:creationId xmlns:p14="http://schemas.microsoft.com/office/powerpoint/2010/main" val="4086202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NZ" sz="14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16A3E5F-EE70-4C95-A35D-7AC87AB81011}" type="slidenum">
              <a:rPr lang="en-NZ" smtClean="0">
                <a:solidFill>
                  <a:prstClr val="black"/>
                </a:solidFill>
              </a:rPr>
              <a:pPr/>
              <a:t>3</a:t>
            </a:fld>
            <a:endParaRPr lang="en-NZ">
              <a:solidFill>
                <a:prstClr val="black"/>
              </a:solidFill>
            </a:endParaRPr>
          </a:p>
        </p:txBody>
      </p:sp>
    </p:spTree>
    <p:extLst>
      <p:ext uri="{BB962C8B-B14F-4D97-AF65-F5344CB8AC3E}">
        <p14:creationId xmlns:p14="http://schemas.microsoft.com/office/powerpoint/2010/main" val="2770270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baseline="0" dirty="0"/>
          </a:p>
        </p:txBody>
      </p:sp>
      <p:sp>
        <p:nvSpPr>
          <p:cNvPr id="4" name="Slide Number Placeholder 3"/>
          <p:cNvSpPr>
            <a:spLocks noGrp="1"/>
          </p:cNvSpPr>
          <p:nvPr>
            <p:ph type="sldNum" sz="quarter" idx="10"/>
          </p:nvPr>
        </p:nvSpPr>
        <p:spPr/>
        <p:txBody>
          <a:bodyPr/>
          <a:lstStyle/>
          <a:p>
            <a:fld id="{A16A3E5F-EE70-4C95-A35D-7AC87AB81011}" type="slidenum">
              <a:rPr lang="en-NZ" smtClean="0">
                <a:solidFill>
                  <a:prstClr val="black"/>
                </a:solidFill>
              </a:rPr>
              <a:pPr/>
              <a:t>58</a:t>
            </a:fld>
            <a:endParaRPr lang="en-NZ">
              <a:solidFill>
                <a:prstClr val="black"/>
              </a:solidFill>
            </a:endParaRPr>
          </a:p>
        </p:txBody>
      </p:sp>
    </p:spTree>
    <p:extLst>
      <p:ext uri="{BB962C8B-B14F-4D97-AF65-F5344CB8AC3E}">
        <p14:creationId xmlns:p14="http://schemas.microsoft.com/office/powerpoint/2010/main" val="4017790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NZ" sz="14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16A3E5F-EE70-4C95-A35D-7AC87AB81011}" type="slidenum">
              <a:rPr lang="en-NZ" smtClean="0">
                <a:solidFill>
                  <a:prstClr val="black"/>
                </a:solidFill>
              </a:rPr>
              <a:pPr/>
              <a:t>59</a:t>
            </a:fld>
            <a:endParaRPr lang="en-NZ">
              <a:solidFill>
                <a:prstClr val="black"/>
              </a:solidFill>
            </a:endParaRPr>
          </a:p>
        </p:txBody>
      </p:sp>
    </p:spTree>
    <p:extLst>
      <p:ext uri="{BB962C8B-B14F-4D97-AF65-F5344CB8AC3E}">
        <p14:creationId xmlns:p14="http://schemas.microsoft.com/office/powerpoint/2010/main" val="987684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Despite the commonly held belief that being involved in care and protection leads to youth justice involvement, the vast majority never went on to have youth justice involvement.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Of the 3,220 18-year olds who had care and protection statutory involvement, 2,630 never went on to have youth justice statutory involvement.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Of the 1,520 18-year olds who had statutory involvement with youth justice, 930 had never had care and protection statutory involvement. </a:t>
            </a:r>
            <a:endParaRPr lang="en-NZ"/>
          </a:p>
          <a:p>
            <a:pPr marL="0" indent="0">
              <a:buFontTx/>
              <a:buNone/>
            </a:pPr>
            <a:endParaRPr lang="en-NZ" baseline="0"/>
          </a:p>
        </p:txBody>
      </p:sp>
      <p:sp>
        <p:nvSpPr>
          <p:cNvPr id="4" name="Slide Number Placeholder 3"/>
          <p:cNvSpPr>
            <a:spLocks noGrp="1"/>
          </p:cNvSpPr>
          <p:nvPr>
            <p:ph type="sldNum" sz="quarter" idx="10"/>
          </p:nvPr>
        </p:nvSpPr>
        <p:spPr/>
        <p:txBody>
          <a:bodyPr/>
          <a:lstStyle/>
          <a:p>
            <a:fld id="{A16A3E5F-EE70-4C95-A35D-7AC87AB81011}" type="slidenum">
              <a:rPr lang="en-NZ" smtClean="0">
                <a:solidFill>
                  <a:prstClr val="black"/>
                </a:solidFill>
              </a:rPr>
              <a:pPr/>
              <a:t>60</a:t>
            </a:fld>
            <a:endParaRPr lang="en-NZ">
              <a:solidFill>
                <a:prstClr val="black"/>
              </a:solidFill>
            </a:endParaRPr>
          </a:p>
        </p:txBody>
      </p:sp>
    </p:spTree>
    <p:extLst>
      <p:ext uri="{BB962C8B-B14F-4D97-AF65-F5344CB8AC3E}">
        <p14:creationId xmlns:p14="http://schemas.microsoft.com/office/powerpoint/2010/main" val="32135884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NZ" baseline="0"/>
          </a:p>
        </p:txBody>
      </p:sp>
      <p:sp>
        <p:nvSpPr>
          <p:cNvPr id="4" name="Slide Number Placeholder 3"/>
          <p:cNvSpPr>
            <a:spLocks noGrp="1"/>
          </p:cNvSpPr>
          <p:nvPr>
            <p:ph type="sldNum" sz="quarter" idx="10"/>
          </p:nvPr>
        </p:nvSpPr>
        <p:spPr/>
        <p:txBody>
          <a:bodyPr/>
          <a:lstStyle/>
          <a:p>
            <a:fld id="{A16A3E5F-EE70-4C95-A35D-7AC87AB81011}" type="slidenum">
              <a:rPr lang="en-NZ" smtClean="0">
                <a:solidFill>
                  <a:prstClr val="black"/>
                </a:solidFill>
              </a:rPr>
              <a:pPr/>
              <a:t>61</a:t>
            </a:fld>
            <a:endParaRPr lang="en-NZ">
              <a:solidFill>
                <a:prstClr val="black"/>
              </a:solidFill>
            </a:endParaRPr>
          </a:p>
        </p:txBody>
      </p:sp>
    </p:spTree>
    <p:extLst>
      <p:ext uri="{BB962C8B-B14F-4D97-AF65-F5344CB8AC3E}">
        <p14:creationId xmlns:p14="http://schemas.microsoft.com/office/powerpoint/2010/main" val="16720265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NZ" baseline="0"/>
          </a:p>
        </p:txBody>
      </p:sp>
      <p:sp>
        <p:nvSpPr>
          <p:cNvPr id="4" name="Slide Number Placeholder 3"/>
          <p:cNvSpPr>
            <a:spLocks noGrp="1"/>
          </p:cNvSpPr>
          <p:nvPr>
            <p:ph type="sldNum" sz="quarter" idx="10"/>
          </p:nvPr>
        </p:nvSpPr>
        <p:spPr/>
        <p:txBody>
          <a:bodyPr/>
          <a:lstStyle/>
          <a:p>
            <a:fld id="{A16A3E5F-EE70-4C95-A35D-7AC87AB81011}" type="slidenum">
              <a:rPr lang="en-NZ" smtClean="0">
                <a:solidFill>
                  <a:prstClr val="black"/>
                </a:solidFill>
              </a:rPr>
              <a:pPr/>
              <a:t>62</a:t>
            </a:fld>
            <a:endParaRPr lang="en-NZ">
              <a:solidFill>
                <a:prstClr val="black"/>
              </a:solidFill>
            </a:endParaRPr>
          </a:p>
        </p:txBody>
      </p:sp>
    </p:spTree>
    <p:extLst>
      <p:ext uri="{BB962C8B-B14F-4D97-AF65-F5344CB8AC3E}">
        <p14:creationId xmlns:p14="http://schemas.microsoft.com/office/powerpoint/2010/main" val="951300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NZ" sz="14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16A3E5F-EE70-4C95-A35D-7AC87AB81011}" type="slidenum">
              <a:rPr lang="en-NZ" smtClean="0">
                <a:solidFill>
                  <a:prstClr val="black"/>
                </a:solidFill>
              </a:rPr>
              <a:pPr/>
              <a:t>4</a:t>
            </a:fld>
            <a:endParaRPr lang="en-NZ">
              <a:solidFill>
                <a:prstClr val="black"/>
              </a:solidFill>
            </a:endParaRPr>
          </a:p>
        </p:txBody>
      </p:sp>
    </p:spTree>
    <p:extLst>
      <p:ext uri="{BB962C8B-B14F-4D97-AF65-F5344CB8AC3E}">
        <p14:creationId xmlns:p14="http://schemas.microsoft.com/office/powerpoint/2010/main" val="2206212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baseline="0"/>
              <a:t>Over the past 8 years (between 2014/15 and 2021/22) the number of police proceedings involving children and young people has halved.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baseline="0"/>
              <a:t>Over the past 2 years, the total number of proceeding has plateaued with 2-3% reductions each year (compared to 14% reduction between 2019 and 2020 – </a:t>
            </a:r>
            <a:r>
              <a:rPr lang="en-NZ" baseline="0" err="1"/>
              <a:t>ie</a:t>
            </a:r>
            <a:r>
              <a:rPr lang="en-NZ" baseline="0"/>
              <a:t> pre-pandemic)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baseline="0"/>
              <a:t>The large blips in June 2016 and June 2018 are not spikes in youth crime – but some missing data being back-loaded by police towards the end of the two financial years.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baseline="0"/>
          </a:p>
        </p:txBody>
      </p:sp>
      <p:sp>
        <p:nvSpPr>
          <p:cNvPr id="4" name="Slide Number Placeholder 3"/>
          <p:cNvSpPr>
            <a:spLocks noGrp="1"/>
          </p:cNvSpPr>
          <p:nvPr>
            <p:ph type="sldNum" sz="quarter" idx="10"/>
          </p:nvPr>
        </p:nvSpPr>
        <p:spPr/>
        <p:txBody>
          <a:bodyPr/>
          <a:lstStyle/>
          <a:p>
            <a:fld id="{A16A3E5F-EE70-4C95-A35D-7AC87AB81011}" type="slidenum">
              <a:rPr lang="en-NZ" smtClean="0">
                <a:solidFill>
                  <a:prstClr val="black"/>
                </a:solidFill>
              </a:rPr>
              <a:pPr/>
              <a:t>5</a:t>
            </a:fld>
            <a:endParaRPr lang="en-NZ">
              <a:solidFill>
                <a:prstClr val="black"/>
              </a:solidFill>
            </a:endParaRPr>
          </a:p>
        </p:txBody>
      </p:sp>
    </p:spTree>
    <p:extLst>
      <p:ext uri="{BB962C8B-B14F-4D97-AF65-F5344CB8AC3E}">
        <p14:creationId xmlns:p14="http://schemas.microsoft.com/office/powerpoint/2010/main" val="3769579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NZ"/>
              <a:t>Proceedings have not been reducing at the same rates across ethnicities.</a:t>
            </a:r>
          </a:p>
          <a:p>
            <a:pPr>
              <a:defRPr/>
            </a:pPr>
            <a:endParaRPr lang="en-NZ"/>
          </a:p>
          <a:p>
            <a:pPr>
              <a:defRPr/>
            </a:pPr>
            <a:r>
              <a:rPr lang="en-NZ"/>
              <a:t>Between 2014/15 and 2021/22 there was a 68% reduction for European/other (and similar for Pacific young people) compared to 48% for Māori</a:t>
            </a:r>
          </a:p>
          <a:p>
            <a:pPr>
              <a:defRPr/>
            </a:pPr>
            <a:r>
              <a:rPr lang="en-NZ"/>
              <a:t>Over the past 2 years, there was been effectively no change in the number of proceedings involving Māori </a:t>
            </a:r>
            <a:r>
              <a:rPr lang="en-NZ" dirty="0" err="1"/>
              <a:t>tamariki</a:t>
            </a:r>
            <a:r>
              <a:rPr lang="en-NZ" dirty="0"/>
              <a:t> and </a:t>
            </a:r>
            <a:r>
              <a:rPr lang="en-NZ" dirty="0" err="1"/>
              <a:t>rangatahi</a:t>
            </a:r>
            <a:r>
              <a:rPr lang="en-NZ"/>
              <a:t> while European/other proceedings continue to decline (16-18% each year)</a:t>
            </a:r>
          </a:p>
          <a:p>
            <a:pPr>
              <a:defRPr/>
            </a:pPr>
            <a:endParaRPr lang="en-NZ"/>
          </a:p>
          <a:p>
            <a:pPr>
              <a:defRPr/>
            </a:pPr>
            <a:r>
              <a:rPr lang="en-NZ"/>
              <a:t>This data is limited by the increase in “unknown” ethnicity.</a:t>
            </a:r>
          </a:p>
          <a:p>
            <a:pPr>
              <a:defRPr/>
            </a:pPr>
            <a:r>
              <a:rPr lang="en-NZ"/>
              <a:t>In case anyone asks about the</a:t>
            </a:r>
            <a:r>
              <a:rPr lang="en-NZ" baseline="0"/>
              <a:t> increase </a:t>
            </a:r>
            <a:r>
              <a:rPr lang="en-NZ"/>
              <a:t>in</a:t>
            </a:r>
            <a:r>
              <a:rPr lang="en-NZ" baseline="0"/>
              <a:t> “unknown” ethnicity. This is not a mandatory field for Police and </a:t>
            </a:r>
            <a:r>
              <a:rPr lang="en-NZ"/>
              <a:t>front line officers may be increasingly reluctant to assume people's ethnicity.</a:t>
            </a:r>
          </a:p>
          <a:p>
            <a:pPr>
              <a:defRPr/>
            </a:pPr>
            <a:endParaRPr lang="en-NZ">
              <a:cs typeface="Calibri"/>
            </a:endParaRPr>
          </a:p>
        </p:txBody>
      </p:sp>
      <p:sp>
        <p:nvSpPr>
          <p:cNvPr id="4" name="Slide Number Placeholder 3"/>
          <p:cNvSpPr>
            <a:spLocks noGrp="1"/>
          </p:cNvSpPr>
          <p:nvPr>
            <p:ph type="sldNum" sz="quarter" idx="10"/>
          </p:nvPr>
        </p:nvSpPr>
        <p:spPr/>
        <p:txBody>
          <a:bodyPr/>
          <a:lstStyle/>
          <a:p>
            <a:fld id="{A16A3E5F-EE70-4C95-A35D-7AC87AB81011}" type="slidenum">
              <a:rPr lang="en-NZ" smtClean="0">
                <a:solidFill>
                  <a:prstClr val="black"/>
                </a:solidFill>
              </a:rPr>
              <a:pPr/>
              <a:t>6</a:t>
            </a:fld>
            <a:endParaRPr lang="en-NZ">
              <a:solidFill>
                <a:prstClr val="black"/>
              </a:solidFill>
            </a:endParaRPr>
          </a:p>
        </p:txBody>
      </p:sp>
    </p:spTree>
    <p:extLst>
      <p:ext uri="{BB962C8B-B14F-4D97-AF65-F5344CB8AC3E}">
        <p14:creationId xmlns:p14="http://schemas.microsoft.com/office/powerpoint/2010/main" val="2486842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NZ" dirty="0">
              <a:cs typeface="Calibri"/>
            </a:endParaRPr>
          </a:p>
        </p:txBody>
      </p:sp>
      <p:sp>
        <p:nvSpPr>
          <p:cNvPr id="4" name="Slide Number Placeholder 3"/>
          <p:cNvSpPr>
            <a:spLocks noGrp="1"/>
          </p:cNvSpPr>
          <p:nvPr>
            <p:ph type="sldNum" sz="quarter" idx="10"/>
          </p:nvPr>
        </p:nvSpPr>
        <p:spPr/>
        <p:txBody>
          <a:bodyPr/>
          <a:lstStyle/>
          <a:p>
            <a:fld id="{A16A3E5F-EE70-4C95-A35D-7AC87AB81011}" type="slidenum">
              <a:rPr lang="en-NZ" smtClean="0">
                <a:solidFill>
                  <a:prstClr val="black"/>
                </a:solidFill>
              </a:rPr>
              <a:pPr/>
              <a:t>7</a:t>
            </a:fld>
            <a:endParaRPr lang="en-NZ">
              <a:solidFill>
                <a:prstClr val="black"/>
              </a:solidFill>
            </a:endParaRPr>
          </a:p>
        </p:txBody>
      </p:sp>
    </p:spTree>
    <p:extLst>
      <p:ext uri="{BB962C8B-B14F-4D97-AF65-F5344CB8AC3E}">
        <p14:creationId xmlns:p14="http://schemas.microsoft.com/office/powerpoint/2010/main" val="3477712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NZ" baseline="0"/>
          </a:p>
        </p:txBody>
      </p:sp>
      <p:sp>
        <p:nvSpPr>
          <p:cNvPr id="4" name="Slide Number Placeholder 3"/>
          <p:cNvSpPr>
            <a:spLocks noGrp="1"/>
          </p:cNvSpPr>
          <p:nvPr>
            <p:ph type="sldNum" sz="quarter" idx="10"/>
          </p:nvPr>
        </p:nvSpPr>
        <p:spPr/>
        <p:txBody>
          <a:bodyPr/>
          <a:lstStyle/>
          <a:p>
            <a:fld id="{A16A3E5F-EE70-4C95-A35D-7AC87AB81011}" type="slidenum">
              <a:rPr lang="en-NZ" smtClean="0">
                <a:solidFill>
                  <a:prstClr val="black"/>
                </a:solidFill>
              </a:rPr>
              <a:pPr/>
              <a:t>8</a:t>
            </a:fld>
            <a:endParaRPr lang="en-NZ">
              <a:solidFill>
                <a:prstClr val="black"/>
              </a:solidFill>
            </a:endParaRPr>
          </a:p>
        </p:txBody>
      </p:sp>
    </p:spTree>
    <p:extLst>
      <p:ext uri="{BB962C8B-B14F-4D97-AF65-F5344CB8AC3E}">
        <p14:creationId xmlns:p14="http://schemas.microsoft.com/office/powerpoint/2010/main" val="3121303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NZ" baseline="0"/>
          </a:p>
        </p:txBody>
      </p:sp>
      <p:sp>
        <p:nvSpPr>
          <p:cNvPr id="4" name="Slide Number Placeholder 3"/>
          <p:cNvSpPr>
            <a:spLocks noGrp="1"/>
          </p:cNvSpPr>
          <p:nvPr>
            <p:ph type="sldNum" sz="quarter" idx="10"/>
          </p:nvPr>
        </p:nvSpPr>
        <p:spPr/>
        <p:txBody>
          <a:bodyPr/>
          <a:lstStyle/>
          <a:p>
            <a:fld id="{A16A3E5F-EE70-4C95-A35D-7AC87AB81011}" type="slidenum">
              <a:rPr lang="en-NZ" smtClean="0">
                <a:solidFill>
                  <a:prstClr val="black"/>
                </a:solidFill>
              </a:rPr>
              <a:pPr/>
              <a:t>9</a:t>
            </a:fld>
            <a:endParaRPr lang="en-NZ">
              <a:solidFill>
                <a:prstClr val="black"/>
              </a:solidFill>
            </a:endParaRPr>
          </a:p>
        </p:txBody>
      </p:sp>
    </p:spTree>
    <p:extLst>
      <p:ext uri="{BB962C8B-B14F-4D97-AF65-F5344CB8AC3E}">
        <p14:creationId xmlns:p14="http://schemas.microsoft.com/office/powerpoint/2010/main" val="40385610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13" name="Rectangle 12"/>
          <p:cNvSpPr/>
          <p:nvPr userDrawn="1"/>
        </p:nvSpPr>
        <p:spPr>
          <a:xfrm>
            <a:off x="-7200" y="0"/>
            <a:ext cx="9151200" cy="132689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a:off x="0" y="200681"/>
            <a:ext cx="9136800" cy="0"/>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5345699"/>
            <a:ext cx="9136800" cy="0"/>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66800" y="5265057"/>
            <a:ext cx="7772400" cy="933450"/>
          </a:xfrm>
        </p:spPr>
        <p:txBody>
          <a:bodyPr anchor="b">
            <a:normAutofit/>
          </a:bodyPr>
          <a:lstStyle>
            <a:lvl1pPr algn="r">
              <a:defRPr sz="3200">
                <a:solidFill>
                  <a:schemeClr val="tx2">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2438400" y="6052461"/>
            <a:ext cx="6400800" cy="685800"/>
          </a:xfrm>
        </p:spPr>
        <p:txBody>
          <a:bodyPr>
            <a:normAutofit/>
          </a:bodyPr>
          <a:lstStyle>
            <a:lvl1pPr marL="0" indent="0" algn="r">
              <a:buNone/>
              <a:defRPr sz="24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0545"/>
            <a:ext cx="9144000" cy="5120640"/>
          </a:xfrm>
          <a:prstGeom prst="rect">
            <a:avLst/>
          </a:prstGeom>
        </p:spPr>
      </p:pic>
    </p:spTree>
    <p:extLst>
      <p:ext uri="{BB962C8B-B14F-4D97-AF65-F5344CB8AC3E}">
        <p14:creationId xmlns:p14="http://schemas.microsoft.com/office/powerpoint/2010/main" val="4161524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a:p>
        </p:txBody>
      </p:sp>
      <p:sp>
        <p:nvSpPr>
          <p:cNvPr id="5" name="Rectangle 4"/>
          <p:cNvSpPr/>
          <p:nvPr userDrawn="1"/>
        </p:nvSpPr>
        <p:spPr>
          <a:xfrm>
            <a:off x="0" y="-1"/>
            <a:ext cx="228600" cy="685437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2997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85750"/>
            <a:ext cx="2438400"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124200" y="304800"/>
            <a:ext cx="5562600" cy="60198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0" y="1447800"/>
            <a:ext cx="2438400" cy="48767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
        <p:nvSpPr>
          <p:cNvPr id="8" name="Rectangle 7"/>
          <p:cNvSpPr/>
          <p:nvPr userDrawn="1"/>
        </p:nvSpPr>
        <p:spPr>
          <a:xfrm>
            <a:off x="0" y="-1"/>
            <a:ext cx="228600" cy="685437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2330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57400" y="47244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057400" y="4572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57400" y="52911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
        <p:nvSpPr>
          <p:cNvPr id="8" name="Rectangle 7"/>
          <p:cNvSpPr/>
          <p:nvPr userDrawn="1"/>
        </p:nvSpPr>
        <p:spPr>
          <a:xfrm>
            <a:off x="0" y="-1"/>
            <a:ext cx="228600" cy="685437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539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148103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0"/>
            <a:ext cx="9906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38"/>
            <a:ext cx="71628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151130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962400" y="15240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7" name="Text Placeholder 8"/>
          <p:cNvSpPr>
            <a:spLocks noGrp="1"/>
          </p:cNvSpPr>
          <p:nvPr>
            <p:ph type="body" sz="quarter" idx="16"/>
          </p:nvPr>
        </p:nvSpPr>
        <p:spPr>
          <a:xfrm>
            <a:off x="3962400" y="23622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8" name="Text Placeholder 8"/>
          <p:cNvSpPr>
            <a:spLocks noGrp="1"/>
          </p:cNvSpPr>
          <p:nvPr>
            <p:ph type="body" sz="quarter" idx="17"/>
          </p:nvPr>
        </p:nvSpPr>
        <p:spPr>
          <a:xfrm>
            <a:off x="3962400" y="32004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12" name="Text Placeholder 8"/>
          <p:cNvSpPr>
            <a:spLocks noGrp="1"/>
          </p:cNvSpPr>
          <p:nvPr>
            <p:ph type="body" sz="quarter" idx="18"/>
          </p:nvPr>
        </p:nvSpPr>
        <p:spPr>
          <a:xfrm>
            <a:off x="3962400" y="40386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10" name="Title 1"/>
          <p:cNvSpPr>
            <a:spLocks noGrp="1"/>
          </p:cNvSpPr>
          <p:nvPr>
            <p:ph type="title"/>
          </p:nvPr>
        </p:nvSpPr>
        <p:spPr>
          <a:xfrm>
            <a:off x="457200" y="274638"/>
            <a:ext cx="8153400" cy="792162"/>
          </a:xfrm>
        </p:spPr>
        <p:txBody>
          <a:bodyPr/>
          <a:lstStyle/>
          <a:p>
            <a:r>
              <a:rPr lang="en-US" dirty="0"/>
              <a:t>Click to edit Master title style</a:t>
            </a:r>
          </a:p>
        </p:txBody>
      </p:sp>
    </p:spTree>
    <p:extLst>
      <p:ext uri="{BB962C8B-B14F-4D97-AF65-F5344CB8AC3E}">
        <p14:creationId xmlns:p14="http://schemas.microsoft.com/office/powerpoint/2010/main" val="4151929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182386"/>
            <a:ext cx="3048000" cy="23978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3657600" y="1219200"/>
            <a:ext cx="5029200" cy="2362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457200" y="3773186"/>
            <a:ext cx="3048000" cy="24752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3657600" y="3810000"/>
            <a:ext cx="5029200" cy="24384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2" name="Title 1"/>
          <p:cNvSpPr>
            <a:spLocks noGrp="1"/>
          </p:cNvSpPr>
          <p:nvPr>
            <p:ph type="title"/>
          </p:nvPr>
        </p:nvSpPr>
        <p:spPr>
          <a:xfrm>
            <a:off x="457200" y="274638"/>
            <a:ext cx="8229600" cy="792162"/>
          </a:xfrm>
        </p:spPr>
        <p:txBody>
          <a:bodyPr/>
          <a:lstStyle/>
          <a:p>
            <a:r>
              <a:rPr lang="en-US"/>
              <a:t>Click to edit Master title style</a:t>
            </a:r>
          </a:p>
        </p:txBody>
      </p:sp>
    </p:spTree>
    <p:extLst>
      <p:ext uri="{BB962C8B-B14F-4D97-AF65-F5344CB8AC3E}">
        <p14:creationId xmlns:p14="http://schemas.microsoft.com/office/powerpoint/2010/main" val="66978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457201" y="3505200"/>
            <a:ext cx="25145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3314700" y="3505200"/>
            <a:ext cx="25145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6172199" y="3505200"/>
            <a:ext cx="25145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457201" y="1219200"/>
            <a:ext cx="2514597"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3314699" y="1219200"/>
            <a:ext cx="25146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6172200" y="1219200"/>
            <a:ext cx="25146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3" name="Title 1"/>
          <p:cNvSpPr>
            <a:spLocks noGrp="1"/>
          </p:cNvSpPr>
          <p:nvPr>
            <p:ph type="title"/>
          </p:nvPr>
        </p:nvSpPr>
        <p:spPr>
          <a:xfrm>
            <a:off x="457200" y="274638"/>
            <a:ext cx="6172200" cy="792162"/>
          </a:xfrm>
        </p:spPr>
        <p:txBody>
          <a:bodyPr/>
          <a:lstStyle/>
          <a:p>
            <a:r>
              <a:rPr lang="en-US"/>
              <a:t>Click to edit Master title style</a:t>
            </a:r>
          </a:p>
        </p:txBody>
      </p:sp>
    </p:spTree>
    <p:extLst>
      <p:ext uri="{BB962C8B-B14F-4D97-AF65-F5344CB8AC3E}">
        <p14:creationId xmlns:p14="http://schemas.microsoft.com/office/powerpoint/2010/main" val="3957497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12/12/2022</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7" name="Title Placeholder 1"/>
          <p:cNvSpPr>
            <a:spLocks noGrp="1"/>
          </p:cNvSpPr>
          <p:nvPr>
            <p:ph type="title"/>
          </p:nvPr>
        </p:nvSpPr>
        <p:spPr>
          <a:xfrm>
            <a:off x="457200" y="274638"/>
            <a:ext cx="8229600" cy="792162"/>
          </a:xfrm>
          <a:prstGeom prst="rect">
            <a:avLst/>
          </a:prstGeom>
        </p:spPr>
        <p:txBody>
          <a:bodyPr vert="horz" lIns="91440" tIns="45720" rIns="91440" bIns="45720" rtlCol="0" anchor="b">
            <a:normAutofit/>
          </a:bodyPr>
          <a:lstStyle/>
          <a:p>
            <a:r>
              <a:rPr lang="en-US" dirty="0"/>
              <a:t>Click to edit Master title style</a:t>
            </a:r>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714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12/12/2022</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7" name="Title Placeholder 1"/>
          <p:cNvSpPr>
            <a:spLocks noGrp="1"/>
          </p:cNvSpPr>
          <p:nvPr>
            <p:ph type="title"/>
          </p:nvPr>
        </p:nvSpPr>
        <p:spPr>
          <a:xfrm>
            <a:off x="457200" y="274638"/>
            <a:ext cx="8229600" cy="792162"/>
          </a:xfrm>
          <a:prstGeom prst="rect">
            <a:avLst/>
          </a:prstGeom>
        </p:spPr>
        <p:txBody>
          <a:bodyPr vert="horz" lIns="91440" tIns="45720" rIns="91440" bIns="45720" rtlCol="0" anchor="b">
            <a:normAutofit/>
          </a:bodyPr>
          <a:lstStyle/>
          <a:p>
            <a:r>
              <a:rPr lang="en-US" dirty="0"/>
              <a:t>Click to edit Master title style</a:t>
            </a:r>
          </a:p>
        </p:txBody>
      </p:sp>
      <p:sp>
        <p:nvSpPr>
          <p:cNvPr id="3" name="Content Placeholder 2"/>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3135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248400" cy="792162"/>
          </a:xfrm>
        </p:spPr>
        <p:txBody>
          <a:bodyPr/>
          <a:lstStyle/>
          <a:p>
            <a:r>
              <a:rPr lang="en-US"/>
              <a:t>Click to edit Master title style</a:t>
            </a:r>
          </a:p>
        </p:txBody>
      </p:sp>
      <p:sp>
        <p:nvSpPr>
          <p:cNvPr id="3" name="Content Placeholder 2"/>
          <p:cNvSpPr>
            <a:spLocks noGrp="1"/>
          </p:cNvSpPr>
          <p:nvPr>
            <p:ph idx="1"/>
          </p:nvPr>
        </p:nvSpPr>
        <p:spPr>
          <a:xfrm>
            <a:off x="457200" y="1066800"/>
            <a:ext cx="62484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cxnSp>
        <p:nvCxnSpPr>
          <p:cNvPr id="7" name="Straight Connector 6"/>
          <p:cNvCxnSpPr/>
          <p:nvPr userDrawn="1"/>
        </p:nvCxnSpPr>
        <p:spPr>
          <a:xfrm flipV="1">
            <a:off x="6778170" y="-3629"/>
            <a:ext cx="0" cy="6937829"/>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9079593" y="-3630"/>
            <a:ext cx="0" cy="6937829"/>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86622" y="-2"/>
            <a:ext cx="2285714" cy="6857143"/>
          </a:xfrm>
          <a:prstGeom prst="rect">
            <a:avLst/>
          </a:prstGeom>
        </p:spPr>
      </p:pic>
    </p:spTree>
    <p:extLst>
      <p:ext uri="{BB962C8B-B14F-4D97-AF65-F5344CB8AC3E}">
        <p14:creationId xmlns:p14="http://schemas.microsoft.com/office/powerpoint/2010/main" val="4179260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12838"/>
            <a:ext cx="3962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828800"/>
            <a:ext cx="3962400" cy="44957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24400" y="1112838"/>
            <a:ext cx="3963957"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24400" y="1828800"/>
            <a:ext cx="3963957" cy="44957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t>12/12/2022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a:p>
        </p:txBody>
      </p:sp>
      <p:sp>
        <p:nvSpPr>
          <p:cNvPr id="10" name="Title 1"/>
          <p:cNvSpPr>
            <a:spLocks noGrp="1"/>
          </p:cNvSpPr>
          <p:nvPr>
            <p:ph type="title"/>
          </p:nvPr>
        </p:nvSpPr>
        <p:spPr>
          <a:xfrm>
            <a:off x="457200" y="274638"/>
            <a:ext cx="8153400" cy="792162"/>
          </a:xfrm>
        </p:spPr>
        <p:txBody>
          <a:bodyPr/>
          <a:lstStyle/>
          <a:p>
            <a:r>
              <a:rPr lang="en-US" dirty="0"/>
              <a:t>Click to edit Master title style</a:t>
            </a:r>
          </a:p>
        </p:txBody>
      </p:sp>
    </p:spTree>
    <p:extLst>
      <p:ext uri="{BB962C8B-B14F-4D97-AF65-F5344CB8AC3E}">
        <p14:creationId xmlns:p14="http://schemas.microsoft.com/office/powerpoint/2010/main" val="332146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smtClean="0"/>
              <a:t>12/12/2022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844287893"/>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1900861"/>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smtClean="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13541228"/>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smtClean="0"/>
              <a:t>12/12/2022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1141814025"/>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smtClean="0"/>
              <a:t>12/12/2022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512333704"/>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smtClean="0"/>
              <a:t>12/12/2022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657360693"/>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smtClean="0"/>
              <a:t>12/12/2022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263410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7D1BD23-6E54-4D9D-AD88-A2813C73CC25}" type="datetimeFigureOut">
              <a:rPr lang="en-US" smtClean="0"/>
              <a:t>12/12/2022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1534523128"/>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t>12/12/2022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49958739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6490184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B80C674-7DFC-42FE-B9CD-82963CDB1557}" type="datetimeFigureOut">
              <a:rPr lang="en-US" smtClean="0"/>
              <a:t>12/12/2022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036650164"/>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076456F-F47D-4F25-8053-2A695DA0CA7D}" type="datetimeFigureOut">
              <a:rPr lang="en-US" smtClean="0"/>
              <a:t>12/12/2022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887732299"/>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D6C7379-69CC-4837-9905-BEBA22830C8A}" type="datetimeFigureOut">
              <a:rPr lang="en-US" smtClean="0"/>
              <a:t>12/12/2022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GB" smtClean="0"/>
              <a:pPr/>
              <a:t>‹#›</a:t>
            </a:fld>
            <a:endParaRPr lang="en-GB"/>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3384256989"/>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9EB8B7E-8AEE-4F10-BFEE-C999AD004D36}" type="datetimeFigureOut">
              <a:rPr lang="en-US" smtClean="0"/>
              <a:t>12/12/2022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1574094794"/>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8668F3F9-58BC-440B-B37B-805B9055EF92}" type="datetimeFigureOut">
              <a:rPr lang="en-US" smtClean="0"/>
              <a:t>12/12/2022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35094957"/>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0D5A53AF-48EA-489D-8260-9DCAB666386A}" type="datetimeFigureOut">
              <a:rPr lang="en-US" smtClean="0"/>
              <a:t>12/12/2022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431820081"/>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smtClean="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594715353"/>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smtClean="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96007241"/>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12/12/2022</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7" name="Title Placeholder 1"/>
          <p:cNvSpPr>
            <a:spLocks noGrp="1"/>
          </p:cNvSpPr>
          <p:nvPr>
            <p:ph type="title"/>
          </p:nvPr>
        </p:nvSpPr>
        <p:spPr>
          <a:xfrm>
            <a:off x="457200" y="274638"/>
            <a:ext cx="8229600" cy="792162"/>
          </a:xfrm>
          <a:prstGeom prst="rect">
            <a:avLst/>
          </a:prstGeom>
        </p:spPr>
        <p:txBody>
          <a:bodyPr vert="horz" lIns="91440" tIns="45720" rIns="91440" bIns="45720" rtlCol="0" anchor="b">
            <a:normAutofit/>
          </a:bodyPr>
          <a:lstStyle/>
          <a:p>
            <a:r>
              <a:rPr lang="en-US" dirty="0"/>
              <a:t>Click to edit Master title style</a:t>
            </a:r>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709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12/12/2022</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7" name="Title Placeholder 1"/>
          <p:cNvSpPr>
            <a:spLocks noGrp="1"/>
          </p:cNvSpPr>
          <p:nvPr>
            <p:ph type="title"/>
          </p:nvPr>
        </p:nvSpPr>
        <p:spPr>
          <a:xfrm>
            <a:off x="457200" y="274638"/>
            <a:ext cx="8229600" cy="792162"/>
          </a:xfrm>
          <a:prstGeom prst="rect">
            <a:avLst/>
          </a:prstGeom>
        </p:spPr>
        <p:txBody>
          <a:bodyPr vert="horz" lIns="91440" tIns="45720" rIns="91440" bIns="45720" rtlCol="0" anchor="b">
            <a:normAutofit/>
          </a:bodyPr>
          <a:lstStyle/>
          <a:p>
            <a:r>
              <a:rPr lang="en-US" dirty="0"/>
              <a:t>Click to edit Master title style</a:t>
            </a:r>
          </a:p>
        </p:txBody>
      </p:sp>
      <p:sp>
        <p:nvSpPr>
          <p:cNvPr id="3" name="Content Placeholder 2"/>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977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12/12/2022</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7" name="Title Placeholder 1"/>
          <p:cNvSpPr>
            <a:spLocks noGrp="1"/>
          </p:cNvSpPr>
          <p:nvPr>
            <p:ph type="title"/>
          </p:nvPr>
        </p:nvSpPr>
        <p:spPr>
          <a:xfrm>
            <a:off x="457200" y="274638"/>
            <a:ext cx="8229600" cy="792162"/>
          </a:xfrm>
          <a:prstGeom prst="rect">
            <a:avLst/>
          </a:prstGeom>
        </p:spPr>
        <p:txBody>
          <a:bodyPr vert="horz" lIns="91440" tIns="45720" rIns="91440" bIns="45720" rtlCol="0" anchor="b">
            <a:normAutofit/>
          </a:bodyPr>
          <a:lstStyle/>
          <a:p>
            <a:r>
              <a:rPr lang="en-US" dirty="0"/>
              <a:t>Click to edit Master title style</a:t>
            </a:r>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2271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4167187"/>
            <a:ext cx="70866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62000" y="2667000"/>
            <a:ext cx="70866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769591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0"/>
            <a:ext cx="4038600" cy="51816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43000"/>
            <a:ext cx="4038600" cy="51816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
        <p:nvSpPr>
          <p:cNvPr id="8" name="Rectangle 7"/>
          <p:cNvSpPr/>
          <p:nvPr userDrawn="1"/>
        </p:nvSpPr>
        <p:spPr>
          <a:xfrm>
            <a:off x="0" y="-1"/>
            <a:ext cx="228600" cy="685437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775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12838"/>
            <a:ext cx="3962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828800"/>
            <a:ext cx="3962400" cy="44957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24400" y="1112838"/>
            <a:ext cx="3963957"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24400" y="1828800"/>
            <a:ext cx="3963957" cy="44957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t>12/12/2022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a:p>
        </p:txBody>
      </p:sp>
      <p:sp>
        <p:nvSpPr>
          <p:cNvPr id="10" name="Title 1"/>
          <p:cNvSpPr>
            <a:spLocks noGrp="1"/>
          </p:cNvSpPr>
          <p:nvPr>
            <p:ph type="title"/>
          </p:nvPr>
        </p:nvSpPr>
        <p:spPr>
          <a:xfrm>
            <a:off x="457200" y="274638"/>
            <a:ext cx="8153400" cy="792162"/>
          </a:xfrm>
        </p:spPr>
        <p:txBody>
          <a:bodyPr/>
          <a:lstStyle/>
          <a:p>
            <a:r>
              <a:rPr lang="en-US" dirty="0"/>
              <a:t>Click to edit Master title style</a:t>
            </a:r>
          </a:p>
        </p:txBody>
      </p:sp>
    </p:spTree>
    <p:extLst>
      <p:ext uri="{BB962C8B-B14F-4D97-AF65-F5344CB8AC3E}">
        <p14:creationId xmlns:p14="http://schemas.microsoft.com/office/powerpoint/2010/main" val="1140288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t>12/12/2022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88013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3.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theme" Target="../theme/theme2.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75000"/>
              </a:schemeClr>
            </a:gs>
            <a:gs pos="86000">
              <a:schemeClr val="bg1">
                <a:lumMod val="95000"/>
              </a:schemeClr>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9216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066800"/>
            <a:ext cx="82296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12/12/2022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12" name="Rectangle 11"/>
          <p:cNvSpPr/>
          <p:nvPr userDrawn="1"/>
        </p:nvSpPr>
        <p:spPr>
          <a:xfrm>
            <a:off x="0" y="-1"/>
            <a:ext cx="228600" cy="685437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SIPCMContentMarking" descr="{&quot;HashCode&quot;:791411662,&quot;Placement&quot;:&quot;Header&quot;,&quot;Top&quot;:0.0,&quot;Left&quot;:300.008118,&quot;SlideWidth&quot;:720,&quot;SlideHeight&quot;:540}">
            <a:extLst>
              <a:ext uri="{FF2B5EF4-FFF2-40B4-BE49-F238E27FC236}">
                <a16:creationId xmlns:a16="http://schemas.microsoft.com/office/drawing/2014/main" id="{54E03261-7CC3-46F9-921C-19564C0F171D}"/>
              </a:ext>
            </a:extLst>
          </p:cNvPr>
          <p:cNvSpPr txBox="1"/>
          <p:nvPr userDrawn="1"/>
        </p:nvSpPr>
        <p:spPr>
          <a:xfrm>
            <a:off x="3810103" y="0"/>
            <a:ext cx="1523795" cy="330706"/>
          </a:xfrm>
          <a:prstGeom prst="rect">
            <a:avLst/>
          </a:prstGeom>
          <a:noFill/>
        </p:spPr>
        <p:txBody>
          <a:bodyPr vert="horz" wrap="square" lIns="0" tIns="0" rIns="0" bIns="0" rtlCol="0" anchor="ctr" anchorCtr="1">
            <a:spAutoFit/>
          </a:bodyPr>
          <a:lstStyle/>
          <a:p>
            <a:pPr algn="ctr">
              <a:spcBef>
                <a:spcPts val="0"/>
              </a:spcBef>
              <a:spcAft>
                <a:spcPts val="0"/>
              </a:spcAft>
            </a:pPr>
            <a:r>
              <a:rPr lang="en-NZ" sz="1400">
                <a:solidFill>
                  <a:srgbClr val="000000"/>
                </a:solidFill>
                <a:latin typeface="Calibri" panose="020F0502020204030204" pitchFamily="34" charset="0"/>
              </a:rPr>
              <a:t>IN-CONFIDENCE</a:t>
            </a:r>
          </a:p>
        </p:txBody>
      </p:sp>
    </p:spTree>
    <p:extLst>
      <p:ext uri="{BB962C8B-B14F-4D97-AF65-F5344CB8AC3E}">
        <p14:creationId xmlns:p14="http://schemas.microsoft.com/office/powerpoint/2010/main" val="87423602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19" r:id="rId18"/>
    <p:sldLayoutId id="2147483720" r:id="rId19"/>
    <p:sldLayoutId id="2147483653" r:id="rId20"/>
  </p:sldLayoutIdLst>
  <p:txStyles>
    <p:titleStyle>
      <a:lvl1pPr algn="l" defTabSz="914400" rtl="0" eaLnBrk="1" latinLnBrk="0" hangingPunct="1">
        <a:spcBef>
          <a:spcPct val="0"/>
        </a:spcBef>
        <a:buNone/>
        <a:defRPr sz="3200" kern="1200">
          <a:solidFill>
            <a:schemeClr val="tx2">
              <a:lumMod val="75000"/>
            </a:schemeClr>
          </a:solidFill>
          <a:latin typeface="+mj-lt"/>
          <a:ea typeface="+mj-ea"/>
          <a:cs typeface="+mj-cs"/>
        </a:defRPr>
      </a:lvl1pPr>
    </p:titleStyle>
    <p:bodyStyle>
      <a:lvl1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EB7948D-65B7-4FEC-80B5-36D7629B101D}" type="datetimeFigureOut">
              <a:rPr lang="en-US" smtClean="0"/>
              <a:t>12/12/2022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D99AA8B-2E7A-4BBC-8FDE-CA7CF71DD330}" type="slidenum">
              <a:rPr lang="en-US" smtClean="0"/>
              <a:t>‹#›</a:t>
            </a:fld>
            <a:endParaRPr lang="en-US"/>
          </a:p>
        </p:txBody>
      </p:sp>
      <p:sp>
        <p:nvSpPr>
          <p:cNvPr id="7" name="MSIPCMContentMarking" descr="{&quot;HashCode&quot;:791411662,&quot;Placement&quot;:&quot;Header&quot;,&quot;Top&quot;:0.0,&quot;Left&quot;:300.008118,&quot;SlideWidth&quot;:720,&quot;SlideHeight&quot;:540}">
            <a:extLst>
              <a:ext uri="{FF2B5EF4-FFF2-40B4-BE49-F238E27FC236}">
                <a16:creationId xmlns:a16="http://schemas.microsoft.com/office/drawing/2014/main" id="{3E87D53E-B666-40F9-B348-518B86977BE0}"/>
              </a:ext>
            </a:extLst>
          </p:cNvPr>
          <p:cNvSpPr txBox="1"/>
          <p:nvPr userDrawn="1"/>
        </p:nvSpPr>
        <p:spPr>
          <a:xfrm>
            <a:off x="3810103" y="0"/>
            <a:ext cx="1523795" cy="330706"/>
          </a:xfrm>
          <a:prstGeom prst="rect">
            <a:avLst/>
          </a:prstGeom>
          <a:noFill/>
        </p:spPr>
        <p:txBody>
          <a:bodyPr vert="horz" wrap="square" lIns="0" tIns="0" rIns="0" bIns="0" rtlCol="0" anchor="ctr" anchorCtr="1">
            <a:spAutoFit/>
          </a:bodyPr>
          <a:lstStyle/>
          <a:p>
            <a:pPr algn="ctr">
              <a:spcBef>
                <a:spcPts val="0"/>
              </a:spcBef>
              <a:spcAft>
                <a:spcPts val="0"/>
              </a:spcAft>
            </a:pPr>
            <a:r>
              <a:rPr lang="en-NZ" sz="1400">
                <a:solidFill>
                  <a:srgbClr val="000000"/>
                </a:solidFill>
                <a:latin typeface="Calibri" panose="020F0502020204030204" pitchFamily="34" charset="0"/>
              </a:rPr>
              <a:t>IN-CONFIDENCE</a:t>
            </a:r>
          </a:p>
        </p:txBody>
      </p:sp>
    </p:spTree>
    <p:extLst>
      <p:ext uri="{BB962C8B-B14F-4D97-AF65-F5344CB8AC3E}">
        <p14:creationId xmlns:p14="http://schemas.microsoft.com/office/powerpoint/2010/main" val="2582046528"/>
      </p:ext>
    </p:extLst>
  </p:cSld>
  <p:clrMap bg1="dk1" tx1="lt1" bg2="dk2" tx2="lt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3" r:id="rId18"/>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hyperlink" Target="https://journals.sagepub.com/doi/epub/10.1177/00048658211005816"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2.xml"/><Relationship Id="rId6" Type="http://schemas.openxmlformats.org/officeDocument/2006/relationships/hyperlink" Target="mailto:i.lambie@auckland.ac.nz" TargetMode="External"/><Relationship Id="rId5" Type="http://schemas.openxmlformats.org/officeDocument/2006/relationships/image" Target="../media/image15.emf"/><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png"/><Relationship Id="rId1" Type="http://schemas.openxmlformats.org/officeDocument/2006/relationships/slideLayout" Target="../slideLayouts/slideLayout2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png"/><Relationship Id="rId1" Type="http://schemas.openxmlformats.org/officeDocument/2006/relationships/slideLayout" Target="../slideLayouts/slideLayout2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png"/><Relationship Id="rId1" Type="http://schemas.openxmlformats.org/officeDocument/2006/relationships/slideLayout" Target="../slideLayouts/slideLayout2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png"/><Relationship Id="rId1" Type="http://schemas.openxmlformats.org/officeDocument/2006/relationships/slideLayout" Target="../slideLayouts/slideLayout2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png"/><Relationship Id="rId7" Type="http://schemas.openxmlformats.org/officeDocument/2006/relationships/diagramColors" Target="../diagrams/colors8.xml"/><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3.png"/><Relationship Id="rId1" Type="http://schemas.openxmlformats.org/officeDocument/2006/relationships/slideLayout" Target="../slideLayouts/slideLayout2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png"/><Relationship Id="rId7" Type="http://schemas.openxmlformats.org/officeDocument/2006/relationships/diagramColors" Target="../diagrams/colors10.xml"/><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png"/><Relationship Id="rId7" Type="http://schemas.openxmlformats.org/officeDocument/2006/relationships/diagramColors" Target="../diagrams/colors11.xml"/><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2.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25.emf"/></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3.png"/><Relationship Id="rId1" Type="http://schemas.openxmlformats.org/officeDocument/2006/relationships/slideLayout" Target="../slideLayouts/slideLayout2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4.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3.png"/><Relationship Id="rId7" Type="http://schemas.openxmlformats.org/officeDocument/2006/relationships/diagramColors" Target="../diagrams/colors14.xml"/><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3.png"/><Relationship Id="rId7" Type="http://schemas.openxmlformats.org/officeDocument/2006/relationships/diagramColors" Target="../diagrams/colors15.xml"/><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chart" Target="../charts/chart1.xml"/><Relationship Id="rId4" Type="http://schemas.openxmlformats.org/officeDocument/2006/relationships/hyperlink" Target="https://www.police.govt.nz/about-us/statistics-and-publications/data-and-statistics/proceedings-police-stations" TargetMode="Externa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30.jpg"/></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chart" Target="../charts/chart2.xml"/><Relationship Id="rId4" Type="http://schemas.openxmlformats.org/officeDocument/2006/relationships/hyperlink" Target="https://www.police.govt.nz/about-us/statistics-and-publications/data-and-statistics/proceedings-police-stations"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2.xml"/><Relationship Id="rId5" Type="http://schemas.openxmlformats.org/officeDocument/2006/relationships/image" Target="../media/image34.png"/><Relationship Id="rId4" Type="http://schemas.openxmlformats.org/officeDocument/2006/relationships/hyperlink" Target="https://www.orangatamariki.govt.nz/assets/Uploads/About-us/Research/Data-analytics-and-insights/Youth-justice-insights-separating-misconceptions-from-facts.pdf"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2.xml"/><Relationship Id="rId5" Type="http://schemas.openxmlformats.org/officeDocument/2006/relationships/hyperlink" Target="mailto:research@ot.govt.nz" TargetMode="External"/><Relationship Id="rId4" Type="http://schemas.openxmlformats.org/officeDocument/2006/relationships/hyperlink" Target="https://www.orangatamariki.govt.nz/about-us/research/our-research/"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www.orangatamariki.govt.nz/about-us/research/our-research/youth-justice-separating-misconceptions-from-facts/" TargetMode="External"/><Relationship Id="rId3" Type="http://schemas.openxmlformats.org/officeDocument/2006/relationships/image" Target="../media/image6.png"/><Relationship Id="rId7" Type="http://schemas.openxmlformats.org/officeDocument/2006/relationships/hyperlink" Target="https://www.orangatamariki.govt.nz/about-us/research/our-research/intention-to-charge-fgcs/" TargetMode="External"/><Relationship Id="rId2" Type="http://schemas.openxmlformats.org/officeDocument/2006/relationships/notesSlide" Target="../notesSlides/notesSlide34.xml"/><Relationship Id="rId1" Type="http://schemas.openxmlformats.org/officeDocument/2006/relationships/slideLayout" Target="../slideLayouts/slideLayout22.xml"/><Relationship Id="rId6" Type="http://schemas.openxmlformats.org/officeDocument/2006/relationships/hyperlink" Target="https://www.orangatamariki.govt.nz/about-us/research/our-research/youth-justice-pathways-wellbeing-indicators-and-outcomes-for-young-people-involved-with-youth-justice/" TargetMode="External"/><Relationship Id="rId5" Type="http://schemas.openxmlformats.org/officeDocument/2006/relationships/hyperlink" Target="https://www.orangatamariki.govt.nz/about-us/research/our-research/supported-bail-pilot-programme/" TargetMode="External"/><Relationship Id="rId4" Type="http://schemas.openxmlformats.org/officeDocument/2006/relationships/hyperlink" Target="https://www.orangatamariki.govt.nz/about-us/research/our-research/children-arrested-by-police-in-2020-2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chart" Target="../charts/chart3.xml"/><Relationship Id="rId4" Type="http://schemas.openxmlformats.org/officeDocument/2006/relationships/hyperlink" Target="https://www.police.govt.nz/about-us/statistics-and-publications/data-and-statistics/proceedings-police-station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7.png"/><Relationship Id="rId4" Type="http://schemas.openxmlformats.org/officeDocument/2006/relationships/hyperlink" Target="https://www.police.govt.nz/about-us/statistics-and-publications/data-and-statistics/proceedings-police-station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hyperlink" Target="https://www.police.govt.nz/about-us/statistics-and-publications/data-and-statistics/proceedings-police-sta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Internal Branding\POWERPOINT\PNG\POWER POINT TEMPLATE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ctrTitle"/>
          </p:nvPr>
        </p:nvSpPr>
        <p:spPr>
          <a:xfrm>
            <a:off x="683568" y="2348880"/>
            <a:ext cx="7772400" cy="1470025"/>
          </a:xfrm>
        </p:spPr>
        <p:txBody>
          <a:bodyPr>
            <a:noAutofit/>
          </a:bodyPr>
          <a:lstStyle/>
          <a:p>
            <a:endParaRPr lang="en-NZ" sz="4800" i="1" dirty="0">
              <a:solidFill>
                <a:prstClr val="white"/>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984362" y="2604676"/>
            <a:ext cx="7624006" cy="3293209"/>
          </a:xfrm>
          <a:prstGeom prst="rect">
            <a:avLst/>
          </a:prstGeom>
          <a:noFill/>
        </p:spPr>
        <p:txBody>
          <a:bodyPr wrap="square" rtlCol="0" anchor="t">
            <a:spAutoFit/>
          </a:bodyPr>
          <a:lstStyle/>
          <a:p>
            <a:r>
              <a:rPr lang="en-GB" sz="4400" dirty="0">
                <a:latin typeface="Roboto Black" panose="02000000000000000000" pitchFamily="2" charset="0"/>
                <a:ea typeface="Roboto Black" panose="02000000000000000000" pitchFamily="2" charset="0"/>
              </a:rPr>
              <a:t>Improving outcomes for young offenders, </a:t>
            </a:r>
            <a:r>
              <a:rPr lang="en-GB" sz="4400" dirty="0" err="1">
                <a:latin typeface="Roboto Black" panose="02000000000000000000" pitchFamily="2" charset="0"/>
                <a:ea typeface="Roboto Black" panose="02000000000000000000" pitchFamily="2" charset="0"/>
              </a:rPr>
              <a:t>whānau</a:t>
            </a:r>
            <a:r>
              <a:rPr lang="en-GB" sz="4400" dirty="0">
                <a:latin typeface="Roboto Black" panose="02000000000000000000" pitchFamily="2" charset="0"/>
                <a:ea typeface="Roboto Black" panose="02000000000000000000" pitchFamily="2" charset="0"/>
              </a:rPr>
              <a:t> and communities</a:t>
            </a:r>
          </a:p>
          <a:p>
            <a:endParaRPr lang="en-GB" sz="4400" dirty="0">
              <a:solidFill>
                <a:schemeClr val="bg1"/>
              </a:solidFill>
              <a:latin typeface="Roboto Black" panose="02000000000000000000" pitchFamily="2" charset="0"/>
              <a:ea typeface="Roboto Black" panose="02000000000000000000" pitchFamily="2" charset="0"/>
            </a:endParaRPr>
          </a:p>
          <a:p>
            <a:r>
              <a:rPr lang="en-GB" sz="2800" i="1" dirty="0">
                <a:latin typeface="Roboto" panose="02000000000000000000" pitchFamily="2" charset="0"/>
                <a:ea typeface="Roboto" panose="02000000000000000000" pitchFamily="2" charset="0"/>
              </a:rPr>
              <a:t>December 2022</a:t>
            </a:r>
          </a:p>
        </p:txBody>
      </p:sp>
    </p:spTree>
    <p:extLst>
      <p:ext uri="{BB962C8B-B14F-4D97-AF65-F5344CB8AC3E}">
        <p14:creationId xmlns:p14="http://schemas.microsoft.com/office/powerpoint/2010/main" val="1479332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07504" y="57951"/>
            <a:ext cx="4114800" cy="4187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NZ" sz="1400" b="1">
              <a:solidFill>
                <a:prstClr val="white"/>
              </a:solidFill>
              <a:latin typeface="Oswald" panose="00000500000000000000" pitchFamily="2" charset="0"/>
            </a:endParaRPr>
          </a:p>
        </p:txBody>
      </p:sp>
      <p:sp>
        <p:nvSpPr>
          <p:cNvPr id="10" name="Title 1">
            <a:extLst>
              <a:ext uri="{FF2B5EF4-FFF2-40B4-BE49-F238E27FC236}">
                <a16:creationId xmlns:a16="http://schemas.microsoft.com/office/drawing/2014/main" id="{2826CB1F-ECD3-4D36-9937-205C81995BC9}"/>
              </a:ext>
            </a:extLst>
          </p:cNvPr>
          <p:cNvSpPr txBox="1">
            <a:spLocks/>
          </p:cNvSpPr>
          <p:nvPr/>
        </p:nvSpPr>
        <p:spPr>
          <a:xfrm>
            <a:off x="1363935" y="861695"/>
            <a:ext cx="7086600" cy="6463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lvl1pPr marL="0" marR="0" indent="0" algn="l" defTabSz="694944" rtl="0" latinLnBrk="0">
              <a:lnSpc>
                <a:spcPct val="90000"/>
              </a:lnSpc>
              <a:spcBef>
                <a:spcPts val="0"/>
              </a:spcBef>
              <a:spcAft>
                <a:spcPts val="0"/>
              </a:spcAft>
              <a:buClrTx/>
              <a:buSzTx/>
              <a:buFontTx/>
              <a:buNone/>
              <a:tabLst/>
              <a:defRPr sz="3800" b="0" i="0" u="none" strike="noStrike" cap="none" spc="0" baseline="0">
                <a:ln>
                  <a:noFill/>
                </a:ln>
                <a:solidFill>
                  <a:srgbClr val="000000"/>
                </a:solidFill>
                <a:uFillTx/>
                <a:latin typeface="Oswald"/>
                <a:ea typeface="Oswald"/>
                <a:cs typeface="Oswald"/>
                <a:sym typeface="Oswald"/>
              </a:defRPr>
            </a:lvl1pPr>
            <a:lvl2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2pPr>
            <a:lvl3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3pPr>
            <a:lvl4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4pPr>
            <a:lvl5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5pPr>
            <a:lvl6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6pPr>
            <a:lvl7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7pPr>
            <a:lvl8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8pPr>
            <a:lvl9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9pPr>
          </a:lstStyle>
          <a:p>
            <a:pPr hangingPunct="1"/>
            <a:r>
              <a:rPr lang="en-GB" sz="3200" b="1" dirty="0">
                <a:solidFill>
                  <a:srgbClr val="5BC5F2"/>
                </a:solidFill>
              </a:rPr>
              <a:t>Summary of youth offending trends</a:t>
            </a:r>
          </a:p>
        </p:txBody>
      </p:sp>
      <p:sp>
        <p:nvSpPr>
          <p:cNvPr id="8" name="TextBox 7">
            <a:extLst>
              <a:ext uri="{FF2B5EF4-FFF2-40B4-BE49-F238E27FC236}">
                <a16:creationId xmlns:a16="http://schemas.microsoft.com/office/drawing/2014/main" id="{60EEF6D9-55AE-1450-5CB8-9DA15EEFBB5C}"/>
              </a:ext>
            </a:extLst>
          </p:cNvPr>
          <p:cNvSpPr txBox="1"/>
          <p:nvPr/>
        </p:nvSpPr>
        <p:spPr>
          <a:xfrm>
            <a:off x="457200" y="1585870"/>
            <a:ext cx="7993335" cy="4252446"/>
          </a:xfrm>
          <a:prstGeom prst="rect">
            <a:avLst/>
          </a:prstGeom>
          <a:noFill/>
        </p:spPr>
        <p:txBody>
          <a:bodyPr wrap="square" lIns="91440" tIns="45720" rIns="91440" bIns="45720" anchor="t">
            <a:spAutoFit/>
          </a:bodyPr>
          <a:lstStyle/>
          <a:p>
            <a:pPr marL="285750" indent="-285750">
              <a:spcAft>
                <a:spcPts val="1200"/>
              </a:spcAft>
              <a:buFont typeface="Arial" panose="020B0604020202020204" pitchFamily="34" charset="0"/>
              <a:buChar char="•"/>
            </a:pPr>
            <a:r>
              <a:rPr lang="en-GB" sz="1600" dirty="0">
                <a:latin typeface="Roboto" panose="02000000000000000000" pitchFamily="2" charset="0"/>
                <a:ea typeface="Roboto" panose="02000000000000000000" pitchFamily="2" charset="0"/>
                <a:cs typeface="Arial" panose="020B0604020202020204" pitchFamily="34" charset="0"/>
              </a:rPr>
              <a:t>Youth crime (10–17 year-olds) has halved over the longer-term.</a:t>
            </a:r>
          </a:p>
          <a:p>
            <a:pPr marL="285750" indent="-285750">
              <a:spcAft>
                <a:spcPts val="1200"/>
              </a:spcAft>
              <a:buFont typeface="Arial" panose="020B0604020202020204" pitchFamily="34" charset="0"/>
              <a:buChar char="•"/>
            </a:pPr>
            <a:r>
              <a:rPr lang="en-GB" sz="1600" dirty="0">
                <a:latin typeface="Roboto" panose="02000000000000000000" pitchFamily="2" charset="0"/>
                <a:ea typeface="Roboto" panose="02000000000000000000" pitchFamily="2" charset="0"/>
                <a:cs typeface="Arial" panose="020B0604020202020204" pitchFamily="34" charset="0"/>
              </a:rPr>
              <a:t>This large decrease occurred across all ethnic groups, although not evenly, and Māori remain considerably over-represented in youth justice.</a:t>
            </a:r>
          </a:p>
          <a:p>
            <a:pPr marL="285750" indent="-285750">
              <a:spcAft>
                <a:spcPts val="1200"/>
              </a:spcAft>
              <a:buFont typeface="Arial" panose="020B0604020202020204" pitchFamily="34" charset="0"/>
              <a:buChar char="•"/>
            </a:pPr>
            <a:r>
              <a:rPr lang="en-GB" sz="1600" dirty="0">
                <a:latin typeface="Roboto" panose="02000000000000000000" pitchFamily="2" charset="0"/>
                <a:ea typeface="Roboto" panose="02000000000000000000" pitchFamily="2" charset="0"/>
                <a:cs typeface="Arial" panose="020B0604020202020204" pitchFamily="34" charset="0"/>
              </a:rPr>
              <a:t>There has been a rise in youth crime over the last six months, but numbers are still well down on those in earlier years.</a:t>
            </a:r>
          </a:p>
          <a:p>
            <a:pPr marL="285750" indent="-285750">
              <a:spcAft>
                <a:spcPts val="1200"/>
              </a:spcAft>
              <a:buFont typeface="Arial" panose="020B0604020202020204" pitchFamily="34" charset="0"/>
              <a:buChar char="•"/>
            </a:pPr>
            <a:r>
              <a:rPr lang="en-GB" sz="1600" dirty="0">
                <a:latin typeface="Roboto"/>
                <a:ea typeface="Roboto"/>
                <a:cs typeface="Arial"/>
              </a:rPr>
              <a:t>Much of the recent rise in youth crime involves an increase in motor vehicle theft.</a:t>
            </a:r>
          </a:p>
          <a:p>
            <a:pPr marL="285750" indent="-285750">
              <a:spcAft>
                <a:spcPts val="1200"/>
              </a:spcAft>
              <a:buFont typeface="Arial" panose="020B0604020202020204" pitchFamily="34" charset="0"/>
              <a:buChar char="•"/>
            </a:pPr>
            <a:r>
              <a:rPr lang="en-GB" sz="1600" dirty="0">
                <a:latin typeface="Roboto"/>
                <a:ea typeface="Roboto"/>
                <a:cs typeface="Arial"/>
              </a:rPr>
              <a:t>The recent rise in youth crime has only been seen in a small number of police districts (highest in Counties Manukau and Canterbury).</a:t>
            </a:r>
          </a:p>
          <a:p>
            <a:pPr marL="285750" indent="-285750">
              <a:spcAft>
                <a:spcPts val="600"/>
              </a:spcAft>
              <a:buFont typeface="Arial" panose="020B0604020202020204" pitchFamily="34" charset="0"/>
              <a:buChar char="•"/>
            </a:pPr>
            <a:r>
              <a:rPr lang="en-GB" sz="1600" dirty="0">
                <a:latin typeface="Roboto" panose="02000000000000000000" pitchFamily="2" charset="0"/>
                <a:ea typeface="Roboto" panose="02000000000000000000" pitchFamily="2" charset="0"/>
                <a:cs typeface="Arial" panose="020B0604020202020204" pitchFamily="34" charset="0"/>
              </a:rPr>
              <a:t>Where to for youth crime? </a:t>
            </a:r>
          </a:p>
          <a:p>
            <a:pPr marL="354013" lvl="1">
              <a:spcAft>
                <a:spcPts val="400"/>
              </a:spcAft>
            </a:pPr>
            <a:r>
              <a:rPr lang="en-GB" sz="1400" dirty="0">
                <a:latin typeface="Roboto" panose="02000000000000000000" pitchFamily="2" charset="0"/>
                <a:ea typeface="Roboto" panose="02000000000000000000" pitchFamily="2" charset="0"/>
                <a:cs typeface="Arial" panose="020B0604020202020204" pitchFamily="34" charset="0"/>
              </a:rPr>
              <a:t>“As </a:t>
            </a:r>
            <a:r>
              <a:rPr lang="en-GB" sz="1400" dirty="0">
                <a:latin typeface="Roboto" panose="02000000000000000000" pitchFamily="2" charset="0"/>
                <a:ea typeface="Roboto" panose="02000000000000000000" pitchFamily="2" charset="0"/>
              </a:rPr>
              <a:t>COVID-19 </a:t>
            </a:r>
            <a:r>
              <a:rPr lang="en-NZ" sz="1400" dirty="0">
                <a:latin typeface="Roboto" panose="02000000000000000000" pitchFamily="2" charset="0"/>
                <a:ea typeface="Roboto" panose="02000000000000000000" pitchFamily="2" charset="0"/>
              </a:rPr>
              <a:t>containment measures ease </a:t>
            </a:r>
            <a:r>
              <a:rPr lang="en-NZ" sz="1400" i="1" dirty="0">
                <a:latin typeface="Roboto" panose="02000000000000000000" pitchFamily="2" charset="0"/>
                <a:ea typeface="Roboto" panose="02000000000000000000" pitchFamily="2" charset="0"/>
              </a:rPr>
              <a:t>…</a:t>
            </a:r>
            <a:r>
              <a:rPr lang="en-GB" sz="1400" i="1" dirty="0">
                <a:latin typeface="Roboto" panose="02000000000000000000" pitchFamily="2" charset="0"/>
                <a:ea typeface="Roboto" panose="02000000000000000000" pitchFamily="2" charset="0"/>
              </a:rPr>
              <a:t>conditions </a:t>
            </a:r>
            <a:r>
              <a:rPr lang="en-GB" sz="1400" b="0" i="1" dirty="0">
                <a:effectLst/>
                <a:latin typeface="Roboto" panose="02000000000000000000" pitchFamily="2" charset="0"/>
                <a:ea typeface="Roboto" panose="02000000000000000000" pitchFamily="2" charset="0"/>
              </a:rPr>
              <a:t>are likely to be conducive to a resurgence in youth offending, as unemployment increases, financial supplements decrease, and interruptions to schooling impact on educational engagement”  </a:t>
            </a:r>
            <a:r>
              <a:rPr lang="en-GB" sz="1400" b="0" dirty="0">
                <a:effectLst/>
                <a:latin typeface="Roboto" panose="02000000000000000000" pitchFamily="2" charset="0"/>
                <a:ea typeface="Roboto" panose="02000000000000000000" pitchFamily="2" charset="0"/>
              </a:rPr>
              <a:t>- Queensland researchers, March 2021</a:t>
            </a:r>
          </a:p>
          <a:p>
            <a:pPr marL="354013" lvl="1">
              <a:spcAft>
                <a:spcPts val="1200"/>
              </a:spcAft>
            </a:pPr>
            <a:r>
              <a:rPr lang="en-GB" sz="1200" dirty="0">
                <a:hlinkClick r:id="rId4"/>
              </a:rPr>
              <a:t>Initial impacts of COVID-19 on youth offending: An exploration of differences across communities (sagepub.com)</a:t>
            </a:r>
            <a:r>
              <a:rPr lang="en-GB" sz="1200" dirty="0"/>
              <a:t> </a:t>
            </a:r>
            <a:endParaRPr lang="en-GB" sz="1200" i="1"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404267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Internal Branding\POWERPOINT\PNG\POWER POINT TEMPLATE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ctrTitle"/>
          </p:nvPr>
        </p:nvSpPr>
        <p:spPr>
          <a:xfrm>
            <a:off x="683568" y="2348880"/>
            <a:ext cx="7772400" cy="1470025"/>
          </a:xfrm>
        </p:spPr>
        <p:txBody>
          <a:bodyPr>
            <a:noAutofit/>
          </a:bodyPr>
          <a:lstStyle/>
          <a:p>
            <a:r>
              <a:rPr lang="en-NZ" sz="4800" dirty="0">
                <a:solidFill>
                  <a:prstClr val="white"/>
                </a:solidFill>
                <a:latin typeface="Roboto Black" panose="02000000000000000000" pitchFamily="2" charset="0"/>
                <a:ea typeface="Roboto Black" panose="02000000000000000000" pitchFamily="2" charset="0"/>
                <a:cs typeface="Roboto Black" panose="02000000000000000000" pitchFamily="2" charset="0"/>
              </a:rPr>
              <a:t>Damian </a:t>
            </a:r>
            <a:r>
              <a:rPr lang="en-NZ" sz="4800" dirty="0" err="1">
                <a:solidFill>
                  <a:prstClr val="white"/>
                </a:solidFill>
                <a:latin typeface="Roboto Black" panose="02000000000000000000" pitchFamily="2" charset="0"/>
                <a:ea typeface="Roboto Black" panose="02000000000000000000" pitchFamily="2" charset="0"/>
                <a:cs typeface="Roboto Black" panose="02000000000000000000" pitchFamily="2" charset="0"/>
              </a:rPr>
              <a:t>O’Nei</a:t>
            </a:r>
            <a:endParaRPr lang="en-NZ" sz="4800" i="1" dirty="0">
              <a:solidFill>
                <a:prstClr val="white"/>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012937" y="2745110"/>
            <a:ext cx="7873888" cy="2462213"/>
          </a:xfrm>
          <a:prstGeom prst="rect">
            <a:avLst/>
          </a:prstGeom>
          <a:noFill/>
        </p:spPr>
        <p:txBody>
          <a:bodyPr wrap="square" rtlCol="0" anchor="t">
            <a:spAutoFit/>
          </a:bodyPr>
          <a:lstStyle/>
          <a:p>
            <a:r>
              <a:rPr lang="en-GB" sz="3600" dirty="0">
                <a:latin typeface="Roboto Black" panose="02000000000000000000" pitchFamily="2" charset="0"/>
                <a:ea typeface="Roboto Black" panose="02000000000000000000" pitchFamily="2" charset="0"/>
                <a:cs typeface="Arial" panose="020B0604020202020204" pitchFamily="34" charset="0"/>
              </a:rPr>
              <a:t>Keynote: </a:t>
            </a:r>
            <a:r>
              <a:rPr lang="en-GB" sz="3600" dirty="0">
                <a:latin typeface="Roboto" panose="02000000000000000000" pitchFamily="2" charset="0"/>
                <a:ea typeface="Roboto" panose="02000000000000000000" pitchFamily="2" charset="0"/>
                <a:cs typeface="Arial" panose="020B0604020202020204" pitchFamily="34" charset="0"/>
              </a:rPr>
              <a:t>Professor Ian Lambie ONZ </a:t>
            </a:r>
          </a:p>
          <a:p>
            <a:endParaRPr lang="en-GB" sz="1000" dirty="0">
              <a:latin typeface="Roboto" panose="02000000000000000000" pitchFamily="2" charset="0"/>
              <a:ea typeface="Roboto" panose="02000000000000000000" pitchFamily="2" charset="0"/>
              <a:cs typeface="Arial" panose="020B0604020202020204" pitchFamily="34" charset="0"/>
            </a:endParaRPr>
          </a:p>
          <a:p>
            <a:r>
              <a:rPr lang="en-GB" sz="3600" dirty="0">
                <a:latin typeface="Roboto" panose="02000000000000000000" pitchFamily="2" charset="0"/>
                <a:ea typeface="Roboto" panose="02000000000000000000" pitchFamily="2" charset="0"/>
                <a:cs typeface="Arial" panose="020B0604020202020204" pitchFamily="34" charset="0"/>
              </a:rPr>
              <a:t>Reflections from “</a:t>
            </a:r>
            <a:r>
              <a:rPr lang="en-GB" sz="3600" b="0" i="1" dirty="0">
                <a:effectLst/>
                <a:latin typeface="Roboto" panose="02000000000000000000" pitchFamily="2" charset="0"/>
                <a:ea typeface="Roboto" panose="02000000000000000000" pitchFamily="2" charset="0"/>
              </a:rPr>
              <a:t>How we fail children who offend and what to do about it: A breakdown across the whole system”</a:t>
            </a:r>
            <a:endParaRPr lang="en-NZ" sz="3600" i="1" dirty="0">
              <a:latin typeface="Roboto" panose="02000000000000000000" pitchFamily="2" charset="0"/>
              <a:ea typeface="Roboto" panose="02000000000000000000" pitchFamily="2" charset="0"/>
              <a:cs typeface="Roboto Medium" panose="02000000000000000000" pitchFamily="2" charset="0"/>
            </a:endParaRPr>
          </a:p>
        </p:txBody>
      </p:sp>
      <p:cxnSp>
        <p:nvCxnSpPr>
          <p:cNvPr id="2" name="Straight Connector 1">
            <a:extLst>
              <a:ext uri="{FF2B5EF4-FFF2-40B4-BE49-F238E27FC236}">
                <a16:creationId xmlns:a16="http://schemas.microsoft.com/office/drawing/2014/main" id="{6863CFE6-70FF-FAF1-E103-5F50915710E4}"/>
              </a:ext>
            </a:extLst>
          </p:cNvPr>
          <p:cNvCxnSpPr/>
          <p:nvPr/>
        </p:nvCxnSpPr>
        <p:spPr>
          <a:xfrm>
            <a:off x="3219450" y="2447925"/>
            <a:ext cx="3152775" cy="0"/>
          </a:xfrm>
          <a:prstGeom prst="line">
            <a:avLst/>
          </a:prstGeom>
          <a:ln w="28575">
            <a:solidFill>
              <a:srgbClr val="1DC4FF"/>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E619C97-7172-E6E9-3934-36E17E850366}"/>
              </a:ext>
            </a:extLst>
          </p:cNvPr>
          <p:cNvCxnSpPr/>
          <p:nvPr/>
        </p:nvCxnSpPr>
        <p:spPr>
          <a:xfrm>
            <a:off x="3371850" y="2600325"/>
            <a:ext cx="3152775" cy="0"/>
          </a:xfrm>
          <a:prstGeom prst="line">
            <a:avLst/>
          </a:prstGeom>
          <a:ln w="28575">
            <a:solidFill>
              <a:srgbClr val="1DC4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5253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0D988-8AB3-4916-94F6-3534FACA5A0B}"/>
              </a:ext>
            </a:extLst>
          </p:cNvPr>
          <p:cNvSpPr>
            <a:spLocks noGrp="1"/>
          </p:cNvSpPr>
          <p:nvPr>
            <p:ph type="title"/>
          </p:nvPr>
        </p:nvSpPr>
        <p:spPr>
          <a:xfrm>
            <a:off x="381000" y="111202"/>
            <a:ext cx="8191822" cy="1358032"/>
          </a:xfrm>
        </p:spPr>
        <p:txBody>
          <a:bodyPr>
            <a:normAutofit/>
          </a:bodyPr>
          <a:lstStyle/>
          <a:p>
            <a:pPr algn="ctr">
              <a:defRPr/>
            </a:pPr>
            <a:r>
              <a:rPr lang="en-NZ" sz="4000">
                <a:solidFill>
                  <a:srgbClr val="FFFF00"/>
                </a:solidFill>
              </a:rPr>
              <a:t>The opportunity of a life time</a:t>
            </a:r>
            <a:br>
              <a:rPr lang="en-NZ" sz="3600">
                <a:solidFill>
                  <a:srgbClr val="FFFF00"/>
                </a:solidFill>
              </a:rPr>
            </a:br>
            <a:endParaRPr lang="en-NZ" sz="2700" dirty="0">
              <a:solidFill>
                <a:srgbClr val="FFFF00"/>
              </a:solidFill>
            </a:endParaRPr>
          </a:p>
        </p:txBody>
      </p:sp>
      <p:pic>
        <p:nvPicPr>
          <p:cNvPr id="4" name="Picture 3"/>
          <p:cNvPicPr>
            <a:picLocks noChangeAspect="1"/>
          </p:cNvPicPr>
          <p:nvPr/>
        </p:nvPicPr>
        <p:blipFill>
          <a:blip r:embed="rId2"/>
          <a:stretch>
            <a:fillRect/>
          </a:stretch>
        </p:blipFill>
        <p:spPr>
          <a:xfrm>
            <a:off x="1751232" y="1690688"/>
            <a:ext cx="5868768" cy="3289350"/>
          </a:xfrm>
          <a:prstGeom prst="rect">
            <a:avLst/>
          </a:prstGeom>
        </p:spPr>
      </p:pic>
    </p:spTree>
    <p:extLst>
      <p:ext uri="{BB962C8B-B14F-4D97-AF65-F5344CB8AC3E}">
        <p14:creationId xmlns:p14="http://schemas.microsoft.com/office/powerpoint/2010/main" val="2832006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F906B-ABA3-85FB-80C7-790F61763BE8}"/>
              </a:ext>
            </a:extLst>
          </p:cNvPr>
          <p:cNvSpPr>
            <a:spLocks noGrp="1"/>
          </p:cNvSpPr>
          <p:nvPr>
            <p:ph type="title"/>
          </p:nvPr>
        </p:nvSpPr>
        <p:spPr>
          <a:xfrm>
            <a:off x="857250" y="-27178"/>
            <a:ext cx="7886700" cy="1325563"/>
          </a:xfrm>
        </p:spPr>
        <p:txBody>
          <a:bodyPr>
            <a:normAutofit/>
          </a:bodyPr>
          <a:lstStyle/>
          <a:p>
            <a:pPr algn="ctr"/>
            <a:r>
              <a:rPr lang="en-US" sz="3600" dirty="0">
                <a:latin typeface="Arial" panose="020B0604020202020204" pitchFamily="34" charset="0"/>
                <a:cs typeface="Arial" panose="020B0604020202020204" pitchFamily="34" charset="0"/>
              </a:rPr>
              <a:t>First, thank you</a:t>
            </a:r>
            <a:endParaRPr lang="en-NZ" sz="36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EAFFE3A-C23D-A8C9-408C-5188F181994A}"/>
              </a:ext>
            </a:extLst>
          </p:cNvPr>
          <p:cNvSpPr>
            <a:spLocks noGrp="1"/>
          </p:cNvSpPr>
          <p:nvPr>
            <p:ph sz="half" idx="1"/>
          </p:nvPr>
        </p:nvSpPr>
        <p:spPr>
          <a:xfrm>
            <a:off x="1071081" y="4396409"/>
            <a:ext cx="3439137" cy="1987423"/>
          </a:xfrm>
        </p:spPr>
        <p:txBody>
          <a:bodyPr>
            <a:noAutofit/>
          </a:bodyPr>
          <a:lstStyle/>
          <a:p>
            <a:r>
              <a:rPr lang="en-US" sz="2000" dirty="0">
                <a:latin typeface="Arial" panose="020B0604020202020204" pitchFamily="34" charset="0"/>
                <a:cs typeface="Arial" panose="020B0604020202020204" pitchFamily="34" charset="0"/>
              </a:rPr>
              <a:t>Lisa Sepuloni</a:t>
            </a:r>
          </a:p>
          <a:p>
            <a:r>
              <a:rPr lang="en-US" sz="2000" dirty="0">
                <a:latin typeface="Arial" panose="020B0604020202020204" pitchFamily="34" charset="0"/>
                <a:cs typeface="Arial" panose="020B0604020202020204" pitchFamily="34" charset="0"/>
              </a:rPr>
              <a:t>Debbie Haretuku</a:t>
            </a:r>
          </a:p>
          <a:p>
            <a:r>
              <a:rPr lang="en-US" sz="2000" dirty="0">
                <a:latin typeface="Arial" panose="020B0604020202020204" pitchFamily="34" charset="0"/>
                <a:cs typeface="Arial" panose="020B0604020202020204" pitchFamily="34" charset="0"/>
              </a:rPr>
              <a:t>Peter Hepburn</a:t>
            </a:r>
          </a:p>
          <a:p>
            <a:r>
              <a:rPr lang="en-US" sz="2000" dirty="0">
                <a:latin typeface="Arial" panose="020B0604020202020204" pitchFamily="34" charset="0"/>
                <a:cs typeface="Arial" panose="020B0604020202020204" pitchFamily="34" charset="0"/>
              </a:rPr>
              <a:t>Staff at Otara and Onehunga</a:t>
            </a:r>
          </a:p>
          <a:p>
            <a:r>
              <a:rPr lang="en-US" sz="2000" dirty="0">
                <a:latin typeface="Arial" panose="020B0604020202020204" pitchFamily="34" charset="0"/>
                <a:cs typeface="Arial" panose="020B0604020202020204" pitchFamily="34" charset="0"/>
              </a:rPr>
              <a:t>Beth Ferguson</a:t>
            </a:r>
          </a:p>
          <a:p>
            <a:r>
              <a:rPr lang="fr-FR" sz="2000" dirty="0">
                <a:latin typeface="Arial" panose="020B0604020202020204" pitchFamily="34" charset="0"/>
                <a:cs typeface="Arial" panose="020B0604020202020204" pitchFamily="34" charset="0"/>
              </a:rPr>
              <a:t>James </a:t>
            </a:r>
            <a:r>
              <a:rPr lang="fr-FR" sz="2000" dirty="0" err="1">
                <a:latin typeface="Arial" panose="020B0604020202020204" pitchFamily="34" charset="0"/>
                <a:cs typeface="Arial" panose="020B0604020202020204" pitchFamily="34" charset="0"/>
              </a:rPr>
              <a:t>McIlraith</a:t>
            </a:r>
            <a:endParaRPr lang="en-NZ"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6A6B1034-53C1-9D73-921F-940B2F35EBEC}"/>
              </a:ext>
            </a:extLst>
          </p:cNvPr>
          <p:cNvSpPr>
            <a:spLocks noGrp="1"/>
          </p:cNvSpPr>
          <p:nvPr>
            <p:ph sz="half" idx="2"/>
          </p:nvPr>
        </p:nvSpPr>
        <p:spPr>
          <a:xfrm>
            <a:off x="5052060" y="4381036"/>
            <a:ext cx="3768912" cy="3705866"/>
          </a:xfrm>
        </p:spPr>
        <p:txBody>
          <a:bodyPr>
            <a:noAutofit/>
          </a:bodyPr>
          <a:lstStyle/>
          <a:p>
            <a:r>
              <a:rPr lang="en-US" sz="2000" dirty="0">
                <a:latin typeface="Arial" panose="020B0604020202020204" pitchFamily="34" charset="0"/>
                <a:cs typeface="Arial" panose="020B0604020202020204" pitchFamily="34" charset="0"/>
              </a:rPr>
              <a:t>Vince Galvin</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Jessica</a:t>
            </a:r>
          </a:p>
          <a:p>
            <a:r>
              <a:rPr lang="en-US" sz="2000" dirty="0">
                <a:latin typeface="Arial" panose="020B0604020202020204" pitchFamily="34" charset="0"/>
                <a:cs typeface="Arial" panose="020B0604020202020204" pitchFamily="34" charset="0"/>
              </a:rPr>
              <a:t>Olivia</a:t>
            </a:r>
          </a:p>
        </p:txBody>
      </p:sp>
      <p:pic>
        <p:nvPicPr>
          <p:cNvPr id="5" name="Picture 4">
            <a:extLst>
              <a:ext uri="{FF2B5EF4-FFF2-40B4-BE49-F238E27FC236}">
                <a16:creationId xmlns:a16="http://schemas.microsoft.com/office/drawing/2014/main" id="{CD624757-D640-DD1E-338A-6AC90F4F27FB}"/>
              </a:ext>
            </a:extLst>
          </p:cNvPr>
          <p:cNvPicPr>
            <a:picLocks noChangeAspect="1"/>
          </p:cNvPicPr>
          <p:nvPr/>
        </p:nvPicPr>
        <p:blipFill>
          <a:blip r:embed="rId2"/>
          <a:stretch>
            <a:fillRect/>
          </a:stretch>
        </p:blipFill>
        <p:spPr>
          <a:xfrm>
            <a:off x="5137994" y="3241475"/>
            <a:ext cx="2710605" cy="1060148"/>
          </a:xfrm>
          <a:prstGeom prst="rect">
            <a:avLst/>
          </a:prstGeom>
        </p:spPr>
      </p:pic>
      <p:pic>
        <p:nvPicPr>
          <p:cNvPr id="6" name="Picture 5">
            <a:extLst>
              <a:ext uri="{FF2B5EF4-FFF2-40B4-BE49-F238E27FC236}">
                <a16:creationId xmlns:a16="http://schemas.microsoft.com/office/drawing/2014/main" id="{38B4EE0A-EB31-C74E-650F-9E30B7734CEE}"/>
              </a:ext>
            </a:extLst>
          </p:cNvPr>
          <p:cNvPicPr>
            <a:picLocks noChangeAspect="1"/>
          </p:cNvPicPr>
          <p:nvPr/>
        </p:nvPicPr>
        <p:blipFill>
          <a:blip r:embed="rId3"/>
          <a:stretch>
            <a:fillRect/>
          </a:stretch>
        </p:blipFill>
        <p:spPr>
          <a:xfrm>
            <a:off x="1153137" y="3144336"/>
            <a:ext cx="2286000" cy="1198245"/>
          </a:xfrm>
          <a:prstGeom prst="rect">
            <a:avLst/>
          </a:prstGeom>
        </p:spPr>
      </p:pic>
      <p:sp>
        <p:nvSpPr>
          <p:cNvPr id="7" name="Content Placeholder 3">
            <a:extLst>
              <a:ext uri="{FF2B5EF4-FFF2-40B4-BE49-F238E27FC236}">
                <a16:creationId xmlns:a16="http://schemas.microsoft.com/office/drawing/2014/main" id="{34D6C091-2B71-4990-B86A-63AB6078A866}"/>
              </a:ext>
            </a:extLst>
          </p:cNvPr>
          <p:cNvSpPr txBox="1">
            <a:spLocks/>
          </p:cNvSpPr>
          <p:nvPr/>
        </p:nvSpPr>
        <p:spPr>
          <a:xfrm>
            <a:off x="574489" y="1014061"/>
            <a:ext cx="8025503" cy="188153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2000" b="1" i="1" dirty="0">
                <a:latin typeface="Arial" panose="020B0604020202020204" pitchFamily="34" charset="0"/>
                <a:cs typeface="Arial" panose="020B0604020202020204" pitchFamily="34" charset="0"/>
              </a:rPr>
              <a:t>To all the stakeholders we interviewed – </a:t>
            </a:r>
            <a:r>
              <a:rPr lang="en-US" sz="2000" b="1" i="1" dirty="0" err="1">
                <a:latin typeface="Arial" panose="020B0604020202020204" pitchFamily="34" charset="0"/>
                <a:cs typeface="Arial" panose="020B0604020202020204" pitchFamily="34" charset="0"/>
              </a:rPr>
              <a:t>whānau</a:t>
            </a:r>
            <a:r>
              <a:rPr lang="en-US" sz="2000" b="1" i="1" dirty="0">
                <a:latin typeface="Arial" panose="020B0604020202020204" pitchFamily="34" charset="0"/>
                <a:cs typeface="Arial" panose="020B0604020202020204" pitchFamily="34" charset="0"/>
              </a:rPr>
              <a:t> and frontline</a:t>
            </a:r>
          </a:p>
          <a:p>
            <a:pPr algn="ctr"/>
            <a:r>
              <a:rPr lang="en-US" sz="2000" dirty="0">
                <a:latin typeface="Arial" panose="020B0604020202020204" pitchFamily="34" charset="0"/>
                <a:cs typeface="Arial" panose="020B0604020202020204" pitchFamily="34" charset="0"/>
              </a:rPr>
              <a:t>And to our Research Advisory Group members:</a:t>
            </a:r>
          </a:p>
          <a:p>
            <a:pPr marL="0" indent="0">
              <a:buFont typeface="Arial" panose="020B0604020202020204" pitchFamily="34" charset="0"/>
              <a:buNone/>
            </a:pPr>
            <a:endParaRPr lang="en-US" sz="2000" dirty="0">
              <a:latin typeface="Arial" panose="020B0604020202020204" pitchFamily="34" charset="0"/>
              <a:cs typeface="Arial" panose="020B0604020202020204" pitchFamily="34" charset="0"/>
            </a:endParaRPr>
          </a:p>
          <a:p>
            <a:endParaRPr lang="en-NZ" sz="2000" dirty="0">
              <a:latin typeface="Arial" panose="020B0604020202020204" pitchFamily="34" charset="0"/>
              <a:cs typeface="Arial" panose="020B0604020202020204" pitchFamily="34" charset="0"/>
            </a:endParaRPr>
          </a:p>
        </p:txBody>
      </p:sp>
      <p:sp>
        <p:nvSpPr>
          <p:cNvPr id="8" name="Content Placeholder 3">
            <a:extLst>
              <a:ext uri="{FF2B5EF4-FFF2-40B4-BE49-F238E27FC236}">
                <a16:creationId xmlns:a16="http://schemas.microsoft.com/office/drawing/2014/main" id="{531BEB03-7E6D-4D31-A7C8-E48C8DC352CD}"/>
              </a:ext>
            </a:extLst>
          </p:cNvPr>
          <p:cNvSpPr txBox="1">
            <a:spLocks/>
          </p:cNvSpPr>
          <p:nvPr/>
        </p:nvSpPr>
        <p:spPr>
          <a:xfrm>
            <a:off x="4743450" y="1788350"/>
            <a:ext cx="4073712" cy="245583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spcAft>
                <a:spcPts val="600"/>
              </a:spcAft>
            </a:pPr>
            <a:r>
              <a:rPr lang="en-US" dirty="0">
                <a:latin typeface="Arial" panose="020B0604020202020204" pitchFamily="34" charset="0"/>
                <a:cs typeface="Arial" panose="020B0604020202020204" pitchFamily="34" charset="0"/>
              </a:rPr>
              <a:t>Leland </a:t>
            </a:r>
            <a:r>
              <a:rPr lang="en-US" dirty="0" err="1">
                <a:latin typeface="Arial" panose="020B0604020202020204" pitchFamily="34" charset="0"/>
                <a:cs typeface="Arial" panose="020B0604020202020204" pitchFamily="34" charset="0"/>
              </a:rPr>
              <a:t>Ruwhiu</a:t>
            </a: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Zane Yeoman</a:t>
            </a:r>
          </a:p>
          <a:p>
            <a:pPr lvl="1"/>
            <a:r>
              <a:rPr lang="en-US" dirty="0">
                <a:latin typeface="Arial" panose="020B0604020202020204" pitchFamily="34" charset="0"/>
                <a:cs typeface="Arial" panose="020B0604020202020204" pitchFamily="34" charset="0"/>
              </a:rPr>
              <a:t>a</a:t>
            </a:r>
            <a:r>
              <a:rPr lang="en-US" sz="2000" dirty="0">
                <a:latin typeface="Arial" panose="020B0604020202020204" pitchFamily="34" charset="0"/>
                <a:cs typeface="Arial" panose="020B0604020202020204" pitchFamily="34" charset="0"/>
              </a:rPr>
              <a:t>nd others</a:t>
            </a:r>
          </a:p>
          <a:p>
            <a:pPr marL="0" indent="0">
              <a:buFont typeface="Arial" panose="020B0604020202020204" pitchFamily="34" charset="0"/>
              <a:buNone/>
            </a:pPr>
            <a:endParaRPr lang="en-US" sz="2000" dirty="0">
              <a:latin typeface="Arial" panose="020B0604020202020204" pitchFamily="34" charset="0"/>
              <a:cs typeface="Arial" panose="020B0604020202020204" pitchFamily="34" charset="0"/>
            </a:endParaRPr>
          </a:p>
          <a:p>
            <a:endParaRPr lang="en-NZ" sz="2000" dirty="0">
              <a:latin typeface="Arial" panose="020B060402020202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539B11E6-FB30-46DE-B498-7031DE3F5E98}"/>
              </a:ext>
            </a:extLst>
          </p:cNvPr>
          <p:cNvSpPr txBox="1">
            <a:spLocks/>
          </p:cNvSpPr>
          <p:nvPr/>
        </p:nvSpPr>
        <p:spPr>
          <a:xfrm>
            <a:off x="669738" y="1788350"/>
            <a:ext cx="4073712" cy="119824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US" dirty="0" err="1">
                <a:latin typeface="Arial" panose="020B0604020202020204" pitchFamily="34" charset="0"/>
                <a:cs typeface="Arial" panose="020B0604020202020204" pitchFamily="34" charset="0"/>
              </a:rPr>
              <a:t>Arohanui</a:t>
            </a:r>
            <a:r>
              <a:rPr lang="en-US" dirty="0">
                <a:latin typeface="Arial" panose="020B0604020202020204" pitchFamily="34" charset="0"/>
                <a:cs typeface="Arial" panose="020B0604020202020204" pitchFamily="34" charset="0"/>
              </a:rPr>
              <a:t> and Huia Hawke</a:t>
            </a:r>
          </a:p>
          <a:p>
            <a:pPr lvl="1">
              <a:spcBef>
                <a:spcPts val="600"/>
              </a:spcBef>
            </a:pPr>
            <a:r>
              <a:rPr lang="en-US" dirty="0">
                <a:latin typeface="Arial" panose="020B0604020202020204" pitchFamily="34" charset="0"/>
                <a:cs typeface="Arial" panose="020B0604020202020204" pitchFamily="34" charset="0"/>
              </a:rPr>
              <a:t>Emily Lodge</a:t>
            </a:r>
          </a:p>
          <a:p>
            <a:pPr lvl="1"/>
            <a:r>
              <a:rPr lang="en-US" dirty="0">
                <a:latin typeface="Arial" panose="020B0604020202020204" pitchFamily="34" charset="0"/>
                <a:cs typeface="Arial" panose="020B0604020202020204" pitchFamily="34" charset="0"/>
              </a:rPr>
              <a:t>John Horwood</a:t>
            </a:r>
          </a:p>
          <a:p>
            <a:pPr algn="ctr"/>
            <a:endParaRPr lang="en-US"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dirty="0">
              <a:latin typeface="Arial" panose="020B0604020202020204" pitchFamily="34" charset="0"/>
              <a:cs typeface="Arial" panose="020B0604020202020204" pitchFamily="34" charset="0"/>
            </a:endParaRPr>
          </a:p>
          <a:p>
            <a:endParaRPr lang="en-N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8323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0D988-8AB3-4916-94F6-3534FACA5A0B}"/>
              </a:ext>
            </a:extLst>
          </p:cNvPr>
          <p:cNvSpPr>
            <a:spLocks noGrp="1"/>
          </p:cNvSpPr>
          <p:nvPr>
            <p:ph type="title"/>
          </p:nvPr>
        </p:nvSpPr>
        <p:spPr>
          <a:xfrm>
            <a:off x="0" y="111202"/>
            <a:ext cx="9144000" cy="2174798"/>
          </a:xfrm>
        </p:spPr>
        <p:txBody>
          <a:bodyPr>
            <a:normAutofit fontScale="90000"/>
          </a:bodyPr>
          <a:lstStyle/>
          <a:p>
            <a:pPr algn="ctr">
              <a:spcBef>
                <a:spcPts val="600"/>
              </a:spcBef>
              <a:spcAft>
                <a:spcPts val="1200"/>
              </a:spcAft>
              <a:defRPr/>
            </a:pPr>
            <a:r>
              <a:rPr lang="en-US" sz="3100" dirty="0">
                <a:solidFill>
                  <a:schemeClr val="tx1"/>
                </a:solidFill>
                <a:latin typeface="Arial" panose="020B0604020202020204" pitchFamily="34" charset="0"/>
                <a:cs typeface="Arial" panose="020B0604020202020204" pitchFamily="34" charset="0"/>
              </a:rPr>
              <a:t>H</a:t>
            </a:r>
            <a:r>
              <a:rPr lang="en-NZ" sz="3100" dirty="0">
                <a:solidFill>
                  <a:schemeClr val="tx1"/>
                </a:solidFill>
                <a:latin typeface="Arial" panose="020B0604020202020204" pitchFamily="34" charset="0"/>
                <a:cs typeface="Arial" panose="020B0604020202020204" pitchFamily="34" charset="0"/>
              </a:rPr>
              <a:t>ow we fail children who offend and what to do about it:</a:t>
            </a:r>
            <a:br>
              <a:rPr lang="en-NZ" sz="4000" dirty="0">
                <a:solidFill>
                  <a:schemeClr val="tx1"/>
                </a:solidFill>
                <a:latin typeface="Arial" panose="020B0604020202020204" pitchFamily="34" charset="0"/>
                <a:cs typeface="Arial" panose="020B0604020202020204" pitchFamily="34" charset="0"/>
              </a:rPr>
            </a:br>
            <a:r>
              <a:rPr lang="en-NZ" sz="4000" dirty="0">
                <a:solidFill>
                  <a:schemeClr val="tx1"/>
                </a:solidFill>
                <a:latin typeface="Arial" panose="020B0604020202020204" pitchFamily="34" charset="0"/>
                <a:cs typeface="Arial" panose="020B0604020202020204" pitchFamily="34" charset="0"/>
              </a:rPr>
              <a:t>A  breakdown across the whole system</a:t>
            </a:r>
            <a:br>
              <a:rPr lang="en-NZ" sz="900" dirty="0">
                <a:solidFill>
                  <a:schemeClr val="tx1"/>
                </a:solidFill>
                <a:latin typeface="Arial" panose="020B0604020202020204" pitchFamily="34" charset="0"/>
                <a:cs typeface="Arial" panose="020B0604020202020204" pitchFamily="34" charset="0"/>
              </a:rPr>
            </a:br>
            <a:br>
              <a:rPr lang="en-NZ" sz="2200" dirty="0">
                <a:solidFill>
                  <a:schemeClr val="tx1"/>
                </a:solidFill>
                <a:latin typeface="Arial" panose="020B0604020202020204" pitchFamily="34" charset="0"/>
                <a:cs typeface="Arial" panose="020B0604020202020204" pitchFamily="34" charset="0"/>
              </a:rPr>
            </a:br>
            <a:r>
              <a:rPr lang="en-NZ" sz="2200" dirty="0">
                <a:solidFill>
                  <a:schemeClr val="tx1"/>
                </a:solidFill>
                <a:latin typeface="Arial" panose="020B0604020202020204" pitchFamily="34" charset="0"/>
                <a:cs typeface="Arial" panose="020B0604020202020204" pitchFamily="34" charset="0"/>
              </a:rPr>
              <a:t>Ian Lambie, Jerome Reil, Andrew Becroft, Ruth Allen</a:t>
            </a:r>
            <a:br>
              <a:rPr lang="en-NZ" sz="2200" dirty="0">
                <a:solidFill>
                  <a:schemeClr val="tx1"/>
                </a:solidFill>
                <a:latin typeface="Arial" panose="020B0604020202020204" pitchFamily="34" charset="0"/>
                <a:cs typeface="Arial" panose="020B0604020202020204" pitchFamily="34" charset="0"/>
              </a:rPr>
            </a:br>
            <a:br>
              <a:rPr lang="en-NZ" sz="2200" dirty="0">
                <a:solidFill>
                  <a:schemeClr val="tx1"/>
                </a:solidFill>
                <a:latin typeface="Arial" panose="020B0604020202020204" pitchFamily="34" charset="0"/>
                <a:cs typeface="Arial" panose="020B0604020202020204" pitchFamily="34" charset="0"/>
              </a:rPr>
            </a:br>
            <a:endParaRPr lang="en-NZ" sz="1800"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9C004C5-3194-384A-D6FD-B598748B82BD}"/>
              </a:ext>
            </a:extLst>
          </p:cNvPr>
          <p:cNvPicPr>
            <a:picLocks noChangeAspect="1"/>
          </p:cNvPicPr>
          <p:nvPr/>
        </p:nvPicPr>
        <p:blipFill>
          <a:blip r:embed="rId2"/>
          <a:stretch>
            <a:fillRect/>
          </a:stretch>
        </p:blipFill>
        <p:spPr>
          <a:xfrm>
            <a:off x="0" y="5559358"/>
            <a:ext cx="2133418" cy="1336598"/>
          </a:xfrm>
          <a:prstGeom prst="rect">
            <a:avLst/>
          </a:prstGeom>
        </p:spPr>
      </p:pic>
      <p:pic>
        <p:nvPicPr>
          <p:cNvPr id="7" name="Picture 6">
            <a:extLst>
              <a:ext uri="{FF2B5EF4-FFF2-40B4-BE49-F238E27FC236}">
                <a16:creationId xmlns:a16="http://schemas.microsoft.com/office/drawing/2014/main" id="{7AF1A783-CB55-AAD9-A2AC-B531BC22149E}"/>
              </a:ext>
            </a:extLst>
          </p:cNvPr>
          <p:cNvPicPr>
            <a:picLocks noChangeAspect="1"/>
          </p:cNvPicPr>
          <p:nvPr/>
        </p:nvPicPr>
        <p:blipFill>
          <a:blip r:embed="rId3"/>
          <a:stretch>
            <a:fillRect/>
          </a:stretch>
        </p:blipFill>
        <p:spPr>
          <a:xfrm>
            <a:off x="7543800" y="5456724"/>
            <a:ext cx="1600200" cy="1423800"/>
          </a:xfrm>
          <a:prstGeom prst="rect">
            <a:avLst/>
          </a:prstGeom>
        </p:spPr>
      </p:pic>
      <p:pic>
        <p:nvPicPr>
          <p:cNvPr id="8" name="Picture 7">
            <a:extLst>
              <a:ext uri="{FF2B5EF4-FFF2-40B4-BE49-F238E27FC236}">
                <a16:creationId xmlns:a16="http://schemas.microsoft.com/office/drawing/2014/main" id="{CA78FDB9-1B72-6BA0-BEC0-32FCBD4A031D}"/>
              </a:ext>
            </a:extLst>
          </p:cNvPr>
          <p:cNvPicPr>
            <a:picLocks noChangeAspect="1"/>
          </p:cNvPicPr>
          <p:nvPr/>
        </p:nvPicPr>
        <p:blipFill>
          <a:blip r:embed="rId4"/>
          <a:stretch>
            <a:fillRect/>
          </a:stretch>
        </p:blipFill>
        <p:spPr>
          <a:xfrm>
            <a:off x="3962400" y="5427448"/>
            <a:ext cx="1442054" cy="1423800"/>
          </a:xfrm>
          <a:prstGeom prst="rect">
            <a:avLst/>
          </a:prstGeom>
        </p:spPr>
      </p:pic>
      <p:pic>
        <p:nvPicPr>
          <p:cNvPr id="9" name="Content Placeholder 6">
            <a:extLst>
              <a:ext uri="{FF2B5EF4-FFF2-40B4-BE49-F238E27FC236}">
                <a16:creationId xmlns:a16="http://schemas.microsoft.com/office/drawing/2014/main" id="{D9153F09-2485-4DD6-9C2E-9AFA82C344C4}"/>
              </a:ext>
            </a:extLst>
          </p:cNvPr>
          <p:cNvPicPr>
            <a:picLocks noGrp="1" noChangeAspect="1"/>
          </p:cNvPicPr>
          <p:nvPr>
            <p:ph idx="1"/>
          </p:nvPr>
        </p:nvPicPr>
        <p:blipFill rotWithShape="1">
          <a:blip r:embed="rId5"/>
          <a:srcRect l="8316" t="37255" b="6176"/>
          <a:stretch/>
        </p:blipFill>
        <p:spPr>
          <a:xfrm>
            <a:off x="2767338" y="1977152"/>
            <a:ext cx="3832177" cy="3307884"/>
          </a:xfrm>
        </p:spPr>
      </p:pic>
      <p:sp>
        <p:nvSpPr>
          <p:cNvPr id="10" name="TextBox 9">
            <a:extLst>
              <a:ext uri="{FF2B5EF4-FFF2-40B4-BE49-F238E27FC236}">
                <a16:creationId xmlns:a16="http://schemas.microsoft.com/office/drawing/2014/main" id="{50A02F1D-7A1C-4650-B71C-BF8C5B6AFF61}"/>
              </a:ext>
            </a:extLst>
          </p:cNvPr>
          <p:cNvSpPr txBox="1"/>
          <p:nvPr/>
        </p:nvSpPr>
        <p:spPr>
          <a:xfrm>
            <a:off x="3352800" y="1600200"/>
            <a:ext cx="4617720" cy="369332"/>
          </a:xfrm>
          <a:prstGeom prst="rect">
            <a:avLst/>
          </a:prstGeom>
          <a:noFill/>
        </p:spPr>
        <p:txBody>
          <a:bodyPr wrap="square">
            <a:spAutoFit/>
          </a:bodyPr>
          <a:lstStyle/>
          <a:p>
            <a:r>
              <a:rPr lang="en-NZ" sz="1800"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i.lambie@auckland.ac.nz</a:t>
            </a:r>
            <a:r>
              <a:rPr lang="en-NZ" sz="1800" dirty="0">
                <a:solidFill>
                  <a:schemeClr val="tx1"/>
                </a:solidFill>
                <a:latin typeface="Arial" panose="020B0604020202020204" pitchFamily="34" charset="0"/>
                <a:cs typeface="Arial" panose="020B0604020202020204" pitchFamily="34" charset="0"/>
              </a:rPr>
              <a:t> </a:t>
            </a:r>
            <a:endParaRPr lang="en-NZ" dirty="0"/>
          </a:p>
        </p:txBody>
      </p:sp>
    </p:spTree>
    <p:extLst>
      <p:ext uri="{BB962C8B-B14F-4D97-AF65-F5344CB8AC3E}">
        <p14:creationId xmlns:p14="http://schemas.microsoft.com/office/powerpoint/2010/main" val="1105696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30E52E-38E4-4098-81AC-0018DCC357BB}"/>
              </a:ext>
            </a:extLst>
          </p:cNvPr>
          <p:cNvPicPr>
            <a:picLocks noChangeAspect="1"/>
          </p:cNvPicPr>
          <p:nvPr/>
        </p:nvPicPr>
        <p:blipFill>
          <a:blip r:embed="rId3"/>
          <a:stretch>
            <a:fillRect/>
          </a:stretch>
        </p:blipFill>
        <p:spPr>
          <a:xfrm>
            <a:off x="18258" y="2799321"/>
            <a:ext cx="3563142" cy="4058679"/>
          </a:xfrm>
          <a:prstGeom prst="rect">
            <a:avLst/>
          </a:prstGeom>
        </p:spPr>
      </p:pic>
      <p:pic>
        <p:nvPicPr>
          <p:cNvPr id="6" name="Picture 5">
            <a:extLst>
              <a:ext uri="{FF2B5EF4-FFF2-40B4-BE49-F238E27FC236}">
                <a16:creationId xmlns:a16="http://schemas.microsoft.com/office/drawing/2014/main" id="{2C4E9EA5-7A53-4858-80AE-5E264BBD64BC}"/>
              </a:ext>
            </a:extLst>
          </p:cNvPr>
          <p:cNvPicPr>
            <a:picLocks noChangeAspect="1"/>
          </p:cNvPicPr>
          <p:nvPr/>
        </p:nvPicPr>
        <p:blipFill>
          <a:blip r:embed="rId4"/>
          <a:stretch>
            <a:fillRect/>
          </a:stretch>
        </p:blipFill>
        <p:spPr>
          <a:xfrm>
            <a:off x="5791200" y="2786036"/>
            <a:ext cx="3334542" cy="4063283"/>
          </a:xfrm>
          <a:prstGeom prst="rect">
            <a:avLst/>
          </a:prstGeom>
        </p:spPr>
      </p:pic>
      <p:pic>
        <p:nvPicPr>
          <p:cNvPr id="3" name="Picture 2">
            <a:extLst>
              <a:ext uri="{FF2B5EF4-FFF2-40B4-BE49-F238E27FC236}">
                <a16:creationId xmlns:a16="http://schemas.microsoft.com/office/drawing/2014/main" id="{9EB5E09C-B4F8-BCB8-F5B1-60D4DD7D9E1D}"/>
              </a:ext>
            </a:extLst>
          </p:cNvPr>
          <p:cNvPicPr>
            <a:picLocks noChangeAspect="1"/>
          </p:cNvPicPr>
          <p:nvPr/>
        </p:nvPicPr>
        <p:blipFill>
          <a:blip r:embed="rId5"/>
          <a:stretch>
            <a:fillRect/>
          </a:stretch>
        </p:blipFill>
        <p:spPr>
          <a:xfrm>
            <a:off x="295285" y="609600"/>
            <a:ext cx="8553429" cy="2109399"/>
          </a:xfrm>
          <a:prstGeom prst="rect">
            <a:avLst/>
          </a:prstGeom>
        </p:spPr>
      </p:pic>
    </p:spTree>
    <p:extLst>
      <p:ext uri="{BB962C8B-B14F-4D97-AF65-F5344CB8AC3E}">
        <p14:creationId xmlns:p14="http://schemas.microsoft.com/office/powerpoint/2010/main" val="1391292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6265B0-7654-5B10-15C8-EA4353896E81}"/>
              </a:ext>
            </a:extLst>
          </p:cNvPr>
          <p:cNvSpPr txBox="1"/>
          <p:nvPr/>
        </p:nvSpPr>
        <p:spPr>
          <a:xfrm>
            <a:off x="228600" y="304800"/>
            <a:ext cx="8610600" cy="6524863"/>
          </a:xfrm>
          <a:prstGeom prst="rect">
            <a:avLst/>
          </a:prstGeom>
          <a:noFill/>
        </p:spPr>
        <p:txBody>
          <a:bodyPr wrap="square">
            <a:spAutoFit/>
          </a:bodyPr>
          <a:lstStyle/>
          <a:p>
            <a:pPr algn="ctr"/>
            <a:r>
              <a:rPr lang="en-US" sz="2400" dirty="0">
                <a:latin typeface="Arial" panose="020B0604020202020204" pitchFamily="34" charset="0"/>
                <a:cs typeface="Arial" panose="020B0604020202020204" pitchFamily="34" charset="0"/>
              </a:rPr>
              <a:t>All I see is this little boy</a:t>
            </a:r>
          </a:p>
          <a:p>
            <a:pPr algn="ct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i="1" dirty="0">
                <a:latin typeface="Arial" panose="020B0604020202020204" pitchFamily="34" charset="0"/>
                <a:cs typeface="Arial" panose="020B0604020202020204" pitchFamily="34" charset="0"/>
              </a:rPr>
              <a:t>The first thing that comes to mind are the faces. I'm not very good at names but I remember the faces. I just went yesterday to a sentencing, an 18-year-old, I didn't go in my capacity as lawyer for child, I just went to support him because he was my client when he was 13.</a:t>
            </a:r>
          </a:p>
          <a:p>
            <a:pPr marL="342900" indent="-342900">
              <a:buFont typeface="Arial" panose="020B0604020202020204" pitchFamily="34" charset="0"/>
              <a:buChar char="•"/>
            </a:pPr>
            <a:r>
              <a:rPr lang="en-US" sz="2000" i="1" dirty="0">
                <a:latin typeface="Arial" panose="020B0604020202020204" pitchFamily="34" charset="0"/>
                <a:cs typeface="Arial" panose="020B0604020202020204" pitchFamily="34" charset="0"/>
              </a:rPr>
              <a:t>I visited him in [prison remand], this 18-year-old, and I sat opposite him and all I could see was the 13-year-old when I first started acting for him. He's up for sentencing for aggravated robbery. </a:t>
            </a:r>
          </a:p>
          <a:p>
            <a:pPr marL="342900" indent="-342900">
              <a:buFont typeface="Arial" panose="020B0604020202020204" pitchFamily="34" charset="0"/>
              <a:buChar char="•"/>
            </a:pPr>
            <a:r>
              <a:rPr lang="en-US" sz="2000" i="1" dirty="0">
                <a:latin typeface="Arial" panose="020B0604020202020204" pitchFamily="34" charset="0"/>
                <a:cs typeface="Arial" panose="020B0604020202020204" pitchFamily="34" charset="0"/>
              </a:rPr>
              <a:t>He was sitting with three other co-defendants, all the same age, all similar histories. My guy that I first acted for was uplifted from care of mother and stepfather due to physical abuse by both parents at 13. </a:t>
            </a:r>
          </a:p>
          <a:p>
            <a:pPr marL="342900" indent="-342900">
              <a:buFont typeface="Arial" panose="020B0604020202020204" pitchFamily="34" charset="0"/>
              <a:buChar char="•"/>
            </a:pPr>
            <a:r>
              <a:rPr lang="en-US" sz="2000" i="1" dirty="0">
                <a:latin typeface="Arial" panose="020B0604020202020204" pitchFamily="34" charset="0"/>
                <a:cs typeface="Arial" panose="020B0604020202020204" pitchFamily="34" charset="0"/>
              </a:rPr>
              <a:t>I acted for him and the youngest sibling, who at the time was 3 and he was already displaying </a:t>
            </a:r>
            <a:r>
              <a:rPr lang="en-NZ" sz="2000" i="1" dirty="0">
                <a:latin typeface="Arial" panose="020B0604020202020204" pitchFamily="34" charset="0"/>
                <a:cs typeface="Arial" panose="020B0604020202020204" pitchFamily="34" charset="0"/>
              </a:rPr>
              <a:t>behavioural</a:t>
            </a:r>
            <a:r>
              <a:rPr lang="en-US" sz="2000" i="1" dirty="0">
                <a:latin typeface="Arial" panose="020B0604020202020204" pitchFamily="34" charset="0"/>
                <a:cs typeface="Arial" panose="020B0604020202020204" pitchFamily="34" charset="0"/>
              </a:rPr>
              <a:t> issues at school. </a:t>
            </a:r>
          </a:p>
          <a:p>
            <a:pPr marL="342900" indent="-342900">
              <a:buFont typeface="Arial" panose="020B0604020202020204" pitchFamily="34" charset="0"/>
              <a:buChar char="•"/>
            </a:pPr>
            <a:r>
              <a:rPr lang="en-US" sz="2000" i="1" dirty="0">
                <a:latin typeface="Arial" panose="020B0604020202020204" pitchFamily="34" charset="0"/>
                <a:cs typeface="Arial" panose="020B0604020202020204" pitchFamily="34" charset="0"/>
              </a:rPr>
              <a:t>I'm looking at him and all I see is this little boy and he's saying, ‘Talia*, the longer I'm in here, I'm really scared that I'm going to get really hardened and it’s worrying because all around me are these bad people and I feel like they're taking me down with them.’  </a:t>
            </a:r>
          </a:p>
          <a:p>
            <a:pPr marL="342900" indent="-342900">
              <a:buFont typeface="Arial" panose="020B0604020202020204" pitchFamily="34" charset="0"/>
              <a:buChar char="•"/>
            </a:pPr>
            <a:r>
              <a:rPr lang="en-US" sz="2000" i="1" dirty="0">
                <a:latin typeface="Arial" panose="020B0604020202020204" pitchFamily="34" charset="0"/>
                <a:cs typeface="Arial" panose="020B0604020202020204" pitchFamily="34" charset="0"/>
              </a:rPr>
              <a:t>He's scared and to me … when I saw that, I just thought, the first thing I see is these children’s faces, they are real kids and this, and each file I have are separate children with histories </a:t>
            </a:r>
          </a:p>
        </p:txBody>
      </p:sp>
    </p:spTree>
    <p:extLst>
      <p:ext uri="{BB962C8B-B14F-4D97-AF65-F5344CB8AC3E}">
        <p14:creationId xmlns:p14="http://schemas.microsoft.com/office/powerpoint/2010/main" val="1750396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1CE6A-8200-FA93-5D06-6B524955247D}"/>
              </a:ext>
            </a:extLst>
          </p:cNvPr>
          <p:cNvSpPr>
            <a:spLocks noGrp="1"/>
          </p:cNvSpPr>
          <p:nvPr>
            <p:ph type="title"/>
          </p:nvPr>
        </p:nvSpPr>
        <p:spPr>
          <a:xfrm>
            <a:off x="628649" y="4779186"/>
            <a:ext cx="7886700" cy="1641490"/>
          </a:xfrm>
        </p:spPr>
        <p:txBody>
          <a:bodyPr vert="horz" wrap="square" lIns="91440" tIns="45720" rIns="91440" bIns="45720" rtlCol="0" anchor="t">
            <a:normAutofit fontScale="90000"/>
          </a:bodyPr>
          <a:lstStyle/>
          <a:p>
            <a:pPr algn="r" defTabSz="914400"/>
            <a:r>
              <a:rPr lang="en-US" sz="89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rial" panose="020B0604020202020204" pitchFamily="34" charset="0"/>
                <a:cs typeface="Arial" panose="020B0604020202020204" pitchFamily="34" charset="0"/>
              </a:rPr>
              <a:t>Solvable problem</a:t>
            </a:r>
          </a:p>
        </p:txBody>
      </p:sp>
      <p:sp>
        <p:nvSpPr>
          <p:cNvPr id="3" name="Content Placeholder 2">
            <a:extLst>
              <a:ext uri="{FF2B5EF4-FFF2-40B4-BE49-F238E27FC236}">
                <a16:creationId xmlns:a16="http://schemas.microsoft.com/office/drawing/2014/main" id="{8C62F883-93B5-A07E-0DB7-6CCBF34D6543}"/>
              </a:ext>
            </a:extLst>
          </p:cNvPr>
          <p:cNvSpPr>
            <a:spLocks noGrp="1"/>
          </p:cNvSpPr>
          <p:nvPr>
            <p:ph idx="1"/>
          </p:nvPr>
        </p:nvSpPr>
        <p:spPr>
          <a:xfrm>
            <a:off x="1657349" y="3694375"/>
            <a:ext cx="6858000" cy="754025"/>
          </a:xfrm>
        </p:spPr>
        <p:txBody>
          <a:bodyPr vert="horz" lIns="91440" tIns="45720" rIns="91440" bIns="45720" rtlCol="0" anchor="b">
            <a:normAutofit/>
          </a:bodyPr>
          <a:lstStyle/>
          <a:p>
            <a:pPr marL="0" indent="0" algn="r" defTabSz="914400">
              <a:spcBef>
                <a:spcPts val="1000"/>
              </a:spcBef>
              <a:buNone/>
              <a:defRPr/>
            </a:pPr>
            <a:r>
              <a:rPr lang="en-US" sz="2200" dirty="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Arial" panose="020B0604020202020204" pitchFamily="34" charset="0"/>
                <a:cs typeface="Arial" panose="020B0604020202020204" pitchFamily="34" charset="0"/>
              </a:rPr>
              <a:t>In 2020 there were 170 children are under Section 14(1) (e) – that’s still under 14 years old</a:t>
            </a:r>
          </a:p>
        </p:txBody>
      </p:sp>
      <p:pic>
        <p:nvPicPr>
          <p:cNvPr id="6" name="Picture 5">
            <a:extLst>
              <a:ext uri="{FF2B5EF4-FFF2-40B4-BE49-F238E27FC236}">
                <a16:creationId xmlns:a16="http://schemas.microsoft.com/office/drawing/2014/main" id="{AC14AC76-6F9C-AF68-6D8C-AE3482B9132A}"/>
              </a:ext>
            </a:extLst>
          </p:cNvPr>
          <p:cNvPicPr>
            <a:picLocks noChangeAspect="1"/>
          </p:cNvPicPr>
          <p:nvPr/>
        </p:nvPicPr>
        <p:blipFill>
          <a:blip r:embed="rId3"/>
          <a:stretch>
            <a:fillRect/>
          </a:stretch>
        </p:blipFill>
        <p:spPr>
          <a:xfrm>
            <a:off x="533400" y="354865"/>
            <a:ext cx="5600158" cy="2800079"/>
          </a:xfrm>
          <a:prstGeom prst="rect">
            <a:avLst/>
          </a:prstGeom>
        </p:spPr>
      </p:pic>
    </p:spTree>
    <p:extLst>
      <p:ext uri="{BB962C8B-B14F-4D97-AF65-F5344CB8AC3E}">
        <p14:creationId xmlns:p14="http://schemas.microsoft.com/office/powerpoint/2010/main" val="3474393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9B3503-D505-49AA-97C1-B299D58DB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809" y="0"/>
            <a:ext cx="6093190"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9A2319-946A-4C65-9B7C-1F86E9B1B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050810"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FEEEDB-7051-758D-C86D-5DF91105D308}"/>
              </a:ext>
            </a:extLst>
          </p:cNvPr>
          <p:cNvSpPr>
            <a:spLocks noGrp="1"/>
          </p:cNvSpPr>
          <p:nvPr>
            <p:ph type="title"/>
          </p:nvPr>
        </p:nvSpPr>
        <p:spPr>
          <a:xfrm>
            <a:off x="485916" y="1349680"/>
            <a:ext cx="2198490" cy="4449541"/>
          </a:xfrm>
        </p:spPr>
        <p:txBody>
          <a:bodyPr anchor="t">
            <a:normAutofit/>
          </a:bodyPr>
          <a:lstStyle/>
          <a:p>
            <a:r>
              <a:rPr lang="en-US" sz="4200" dirty="0">
                <a:solidFill>
                  <a:schemeClr val="tx1"/>
                </a:solidFill>
                <a:latin typeface="Arial" panose="020B0604020202020204" pitchFamily="34" charset="0"/>
                <a:cs typeface="Arial" panose="020B0604020202020204" pitchFamily="34" charset="0"/>
              </a:rPr>
              <a:t>Study Aims:</a:t>
            </a:r>
            <a:endParaRPr lang="en-NZ" sz="4200" dirty="0">
              <a:solidFill>
                <a:schemeClr val="tx1"/>
              </a:solidFill>
              <a:latin typeface="Arial" panose="020B0604020202020204" pitchFamily="34" charset="0"/>
              <a:cs typeface="Arial" panose="020B0604020202020204" pitchFamily="34" charset="0"/>
            </a:endParaRPr>
          </a:p>
        </p:txBody>
      </p:sp>
      <p:graphicFrame>
        <p:nvGraphicFramePr>
          <p:cNvPr id="5" name="Content Placeholder 2">
            <a:extLst>
              <a:ext uri="{FF2B5EF4-FFF2-40B4-BE49-F238E27FC236}">
                <a16:creationId xmlns:a16="http://schemas.microsoft.com/office/drawing/2014/main" id="{6C784AE1-6A02-4E08-40F8-57E548FF5E64}"/>
              </a:ext>
            </a:extLst>
          </p:cNvPr>
          <p:cNvGraphicFramePr>
            <a:graphicFrameLocks noGrp="1"/>
          </p:cNvGraphicFramePr>
          <p:nvPr>
            <p:ph idx="1"/>
            <p:extLst>
              <p:ext uri="{D42A27DB-BD31-4B8C-83A1-F6EECF244321}">
                <p14:modId xmlns:p14="http://schemas.microsoft.com/office/powerpoint/2010/main" val="3690182807"/>
              </p:ext>
            </p:extLst>
          </p:nvPr>
        </p:nvGraphicFramePr>
        <p:xfrm>
          <a:off x="3496579" y="640075"/>
          <a:ext cx="5184184" cy="5536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8077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707B9F7-7AB6-495E-88B9-46A078892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BE58ACE8-7C37-219D-C828-73EBCD4BA5F9}"/>
              </a:ext>
            </a:extLst>
          </p:cNvPr>
          <p:cNvSpPr>
            <a:spLocks noGrp="1"/>
          </p:cNvSpPr>
          <p:nvPr>
            <p:ph type="title"/>
          </p:nvPr>
        </p:nvSpPr>
        <p:spPr>
          <a:xfrm>
            <a:off x="443753" y="4464028"/>
            <a:ext cx="8071597" cy="1641490"/>
          </a:xfrm>
        </p:spPr>
        <p:txBody>
          <a:bodyPr vert="horz" wrap="square" lIns="91440" tIns="45720" rIns="91440" bIns="45720" rtlCol="0" anchor="t">
            <a:normAutofit/>
          </a:bodyPr>
          <a:lstStyle/>
          <a:p>
            <a:pPr algn="r" defTabSz="914400"/>
            <a:r>
              <a:rPr lang="en-US" sz="6700" spc="-300" dirty="0">
                <a:gradFill flip="none" rotWithShape="1">
                  <a:gsLst>
                    <a:gs pos="32000">
                      <a:srgbClr val="E3E3E3"/>
                    </a:gs>
                    <a:gs pos="0">
                      <a:srgbClr val="969696"/>
                    </a:gs>
                    <a:gs pos="100000">
                      <a:srgbClr val="FFFFFF"/>
                    </a:gs>
                  </a:gsLst>
                  <a:lin ang="8100000" scaled="1"/>
                  <a:tileRect/>
                </a:gradFill>
                <a:effectLst>
                  <a:outerShdw blurRad="469900" dist="342900" dir="5400000" sy="-20000" rotWithShape="0">
                    <a:prstClr val="black">
                      <a:alpha val="66000"/>
                    </a:prstClr>
                  </a:outerShdw>
                </a:effectLst>
              </a:rPr>
              <a:t>Offending does not stop</a:t>
            </a:r>
          </a:p>
        </p:txBody>
      </p:sp>
      <p:sp>
        <p:nvSpPr>
          <p:cNvPr id="22" name="Rounded Rectangle 12">
            <a:extLst>
              <a:ext uri="{FF2B5EF4-FFF2-40B4-BE49-F238E27FC236}">
                <a16:creationId xmlns:a16="http://schemas.microsoft.com/office/drawing/2014/main" id="{B09ECDD1-C517-4EF7-8A74-E2730AE3E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2802" y="645981"/>
            <a:ext cx="4403831" cy="3048394"/>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hart 9">
            <a:extLst>
              <a:ext uri="{FF2B5EF4-FFF2-40B4-BE49-F238E27FC236}">
                <a16:creationId xmlns:a16="http://schemas.microsoft.com/office/drawing/2014/main" id="{BCEBC6E2-D4A3-0BE6-F8D8-CA9E3810818E}"/>
              </a:ext>
            </a:extLst>
          </p:cNvPr>
          <p:cNvGraphicFramePr/>
          <p:nvPr>
            <p:extLst>
              <p:ext uri="{D42A27DB-BD31-4B8C-83A1-F6EECF244321}">
                <p14:modId xmlns:p14="http://schemas.microsoft.com/office/powerpoint/2010/main" val="168354279"/>
              </p:ext>
            </p:extLst>
          </p:nvPr>
        </p:nvGraphicFramePr>
        <p:xfrm>
          <a:off x="4343400" y="752482"/>
          <a:ext cx="3853203" cy="261794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42908567"/>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07504" y="57951"/>
            <a:ext cx="4114800" cy="4187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NZ" sz="1400" b="1">
              <a:solidFill>
                <a:prstClr val="white"/>
              </a:solidFill>
              <a:latin typeface="Oswald" panose="00000500000000000000" pitchFamily="2" charset="0"/>
            </a:endParaRPr>
          </a:p>
        </p:txBody>
      </p:sp>
      <p:sp>
        <p:nvSpPr>
          <p:cNvPr id="10" name="Title 1">
            <a:extLst>
              <a:ext uri="{FF2B5EF4-FFF2-40B4-BE49-F238E27FC236}">
                <a16:creationId xmlns:a16="http://schemas.microsoft.com/office/drawing/2014/main" id="{2826CB1F-ECD3-4D36-9937-205C81995BC9}"/>
              </a:ext>
            </a:extLst>
          </p:cNvPr>
          <p:cNvSpPr txBox="1">
            <a:spLocks/>
          </p:cNvSpPr>
          <p:nvPr/>
        </p:nvSpPr>
        <p:spPr>
          <a:xfrm>
            <a:off x="342900" y="485534"/>
            <a:ext cx="7086600" cy="128611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lvl1pPr marL="0" marR="0" indent="0" algn="l" defTabSz="694944" rtl="0" latinLnBrk="0">
              <a:lnSpc>
                <a:spcPct val="90000"/>
              </a:lnSpc>
              <a:spcBef>
                <a:spcPts val="0"/>
              </a:spcBef>
              <a:spcAft>
                <a:spcPts val="0"/>
              </a:spcAft>
              <a:buClrTx/>
              <a:buSzTx/>
              <a:buFontTx/>
              <a:buNone/>
              <a:tabLst/>
              <a:defRPr sz="3800" b="0" i="0" u="none" strike="noStrike" cap="none" spc="0" baseline="0">
                <a:ln>
                  <a:noFill/>
                </a:ln>
                <a:solidFill>
                  <a:srgbClr val="000000"/>
                </a:solidFill>
                <a:uFillTx/>
                <a:latin typeface="Oswald"/>
                <a:ea typeface="Oswald"/>
                <a:cs typeface="Oswald"/>
                <a:sym typeface="Oswald"/>
              </a:defRPr>
            </a:lvl1pPr>
            <a:lvl2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2pPr>
            <a:lvl3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3pPr>
            <a:lvl4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4pPr>
            <a:lvl5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5pPr>
            <a:lvl6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6pPr>
            <a:lvl7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7pPr>
            <a:lvl8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8pPr>
            <a:lvl9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9pPr>
          </a:lstStyle>
          <a:p>
            <a:pPr hangingPunct="1"/>
            <a:r>
              <a:rPr lang="en-GB" sz="3600" b="1">
                <a:solidFill>
                  <a:srgbClr val="5BC5F2"/>
                </a:solidFill>
              </a:rPr>
              <a:t>Seminar Overview</a:t>
            </a:r>
          </a:p>
        </p:txBody>
      </p:sp>
      <p:sp>
        <p:nvSpPr>
          <p:cNvPr id="8" name="TextBox 7">
            <a:extLst>
              <a:ext uri="{FF2B5EF4-FFF2-40B4-BE49-F238E27FC236}">
                <a16:creationId xmlns:a16="http://schemas.microsoft.com/office/drawing/2014/main" id="{60EEF6D9-55AE-1450-5CB8-9DA15EEFBB5C}"/>
              </a:ext>
            </a:extLst>
          </p:cNvPr>
          <p:cNvSpPr txBox="1"/>
          <p:nvPr/>
        </p:nvSpPr>
        <p:spPr>
          <a:xfrm>
            <a:off x="323850" y="1955701"/>
            <a:ext cx="8210550" cy="3416320"/>
          </a:xfrm>
          <a:prstGeom prst="rect">
            <a:avLst/>
          </a:prstGeom>
          <a:noFill/>
        </p:spPr>
        <p:txBody>
          <a:bodyPr wrap="square">
            <a:spAutoFit/>
          </a:bodyPr>
          <a:lstStyle/>
          <a:p>
            <a:r>
              <a:rPr lang="en-GB" sz="1600" b="1" dirty="0">
                <a:latin typeface="Roboto" panose="02000000000000000000" pitchFamily="2" charset="0"/>
                <a:ea typeface="Roboto" panose="02000000000000000000" pitchFamily="2" charset="0"/>
                <a:cs typeface="Arial" panose="020B0604020202020204" pitchFamily="34" charset="0"/>
              </a:rPr>
              <a:t>Context:	</a:t>
            </a:r>
            <a:r>
              <a:rPr lang="en-GB" dirty="0">
                <a:latin typeface="Roboto" panose="02000000000000000000" pitchFamily="2" charset="0"/>
                <a:ea typeface="Roboto" panose="02000000000000000000" pitchFamily="2" charset="0"/>
                <a:cs typeface="Arial" panose="020B0604020202020204" pitchFamily="34" charset="0"/>
              </a:rPr>
              <a:t>	Phil Spier from the Evidence Centre will present a brief 		overview of some current trends in youth justice </a:t>
            </a:r>
          </a:p>
          <a:p>
            <a:endParaRPr lang="en-GB" dirty="0">
              <a:latin typeface="Roboto" panose="02000000000000000000" pitchFamily="2" charset="0"/>
              <a:ea typeface="Roboto" panose="02000000000000000000" pitchFamily="2" charset="0"/>
              <a:cs typeface="Arial" panose="020B0604020202020204" pitchFamily="34" charset="0"/>
            </a:endParaRPr>
          </a:p>
          <a:p>
            <a:r>
              <a:rPr lang="en-GB" sz="1600" b="1" dirty="0">
                <a:latin typeface="Roboto" panose="02000000000000000000" pitchFamily="2" charset="0"/>
                <a:ea typeface="Roboto" panose="02000000000000000000" pitchFamily="2" charset="0"/>
                <a:cs typeface="Arial" panose="020B0604020202020204" pitchFamily="34" charset="0"/>
              </a:rPr>
              <a:t>Keynote: </a:t>
            </a:r>
            <a:r>
              <a:rPr lang="en-GB" dirty="0">
                <a:latin typeface="Roboto" panose="02000000000000000000" pitchFamily="2" charset="0"/>
                <a:ea typeface="Roboto" panose="02000000000000000000" pitchFamily="2" charset="0"/>
                <a:cs typeface="Arial" panose="020B0604020202020204" pitchFamily="34" charset="0"/>
              </a:rPr>
              <a:t>		Professor Ian Lambie ONZ draws on his recent research 		to reflect on children who offend and the current state of 		the care and protection system and where improvements 		could be made</a:t>
            </a:r>
          </a:p>
          <a:p>
            <a:endParaRPr lang="en-GB" dirty="0">
              <a:latin typeface="Roboto" panose="02000000000000000000" pitchFamily="2" charset="0"/>
              <a:ea typeface="Roboto" panose="02000000000000000000" pitchFamily="2" charset="0"/>
              <a:cs typeface="Arial" panose="020B0604020202020204" pitchFamily="34" charset="0"/>
            </a:endParaRPr>
          </a:p>
          <a:p>
            <a:r>
              <a:rPr lang="en-GB" sz="1600" b="1" dirty="0">
                <a:latin typeface="Roboto" panose="02000000000000000000" pitchFamily="2" charset="0"/>
                <a:ea typeface="Roboto" panose="02000000000000000000" pitchFamily="2" charset="0"/>
                <a:cs typeface="Arial" panose="020B0604020202020204" pitchFamily="34" charset="0"/>
              </a:rPr>
              <a:t>Oranga Tamariki</a:t>
            </a:r>
            <a:r>
              <a:rPr lang="en-GB" b="1" dirty="0">
                <a:latin typeface="Roboto" panose="02000000000000000000" pitchFamily="2" charset="0"/>
                <a:ea typeface="Roboto" panose="02000000000000000000" pitchFamily="2" charset="0"/>
                <a:cs typeface="Arial" panose="020B0604020202020204" pitchFamily="34" charset="0"/>
              </a:rPr>
              <a:t>	</a:t>
            </a:r>
            <a:r>
              <a:rPr lang="en-GB" dirty="0">
                <a:latin typeface="Roboto" panose="02000000000000000000" pitchFamily="2" charset="0"/>
                <a:ea typeface="Roboto" panose="02000000000000000000" pitchFamily="2" charset="0"/>
                <a:cs typeface="Arial" panose="020B0604020202020204" pitchFamily="34" charset="0"/>
              </a:rPr>
              <a:t>Ben Hannifin, Director of Youth Justice System </a:t>
            </a:r>
            <a:br>
              <a:rPr lang="en-GB" b="1" dirty="0">
                <a:latin typeface="Roboto" panose="02000000000000000000" pitchFamily="2" charset="0"/>
                <a:ea typeface="Roboto" panose="02000000000000000000" pitchFamily="2" charset="0"/>
                <a:cs typeface="Arial" panose="020B0604020202020204" pitchFamily="34" charset="0"/>
              </a:rPr>
            </a:br>
            <a:r>
              <a:rPr lang="en-GB" sz="1600" b="1" dirty="0">
                <a:latin typeface="Roboto" panose="02000000000000000000" pitchFamily="2" charset="0"/>
                <a:ea typeface="Roboto" panose="02000000000000000000" pitchFamily="2" charset="0"/>
                <a:cs typeface="Arial" panose="020B0604020202020204" pitchFamily="34" charset="0"/>
              </a:rPr>
              <a:t>Perspective:</a:t>
            </a:r>
            <a:r>
              <a:rPr lang="en-GB" b="1" dirty="0">
                <a:latin typeface="Roboto" panose="02000000000000000000" pitchFamily="2" charset="0"/>
                <a:ea typeface="Roboto" panose="02000000000000000000" pitchFamily="2" charset="0"/>
                <a:cs typeface="Arial" panose="020B0604020202020204" pitchFamily="34" charset="0"/>
              </a:rPr>
              <a:t>	</a:t>
            </a:r>
            <a:r>
              <a:rPr lang="en-GB" dirty="0">
                <a:latin typeface="Roboto" panose="02000000000000000000" pitchFamily="2" charset="0"/>
                <a:ea typeface="Roboto" panose="02000000000000000000" pitchFamily="2" charset="0"/>
                <a:cs typeface="Arial" panose="020B0604020202020204" pitchFamily="34" charset="0"/>
              </a:rPr>
              <a:t>Development at Oranga Tamariki shares his experiences 		and discusses where improvements could be, and are   		being, made</a:t>
            </a:r>
          </a:p>
        </p:txBody>
      </p:sp>
      <p:cxnSp>
        <p:nvCxnSpPr>
          <p:cNvPr id="4" name="Straight Connector 3">
            <a:extLst>
              <a:ext uri="{FF2B5EF4-FFF2-40B4-BE49-F238E27FC236}">
                <a16:creationId xmlns:a16="http://schemas.microsoft.com/office/drawing/2014/main" id="{3EE830B2-0848-4304-D95D-812146954D6E}"/>
              </a:ext>
            </a:extLst>
          </p:cNvPr>
          <p:cNvCxnSpPr>
            <a:cxnSpLocks/>
          </p:cNvCxnSpPr>
          <p:nvPr/>
        </p:nvCxnSpPr>
        <p:spPr>
          <a:xfrm>
            <a:off x="1657350" y="2714625"/>
            <a:ext cx="5305425" cy="0"/>
          </a:xfrm>
          <a:prstGeom prst="line">
            <a:avLst/>
          </a:prstGeom>
          <a:ln w="28575">
            <a:solidFill>
              <a:srgbClr val="1DC4F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19FF2CD-378C-20A2-A487-5E2976D82744}"/>
              </a:ext>
            </a:extLst>
          </p:cNvPr>
          <p:cNvCxnSpPr>
            <a:cxnSpLocks/>
          </p:cNvCxnSpPr>
          <p:nvPr/>
        </p:nvCxnSpPr>
        <p:spPr>
          <a:xfrm>
            <a:off x="1657350" y="4067175"/>
            <a:ext cx="5334000" cy="0"/>
          </a:xfrm>
          <a:prstGeom prst="line">
            <a:avLst/>
          </a:prstGeom>
          <a:ln w="28575">
            <a:solidFill>
              <a:srgbClr val="1DC4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922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9B3503-D505-49AA-97C1-B299D58DB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809" y="0"/>
            <a:ext cx="6093190"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9A2319-946A-4C65-9B7C-1F86E9B1B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050810"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6" name="Content Placeholder 2">
            <a:extLst>
              <a:ext uri="{FF2B5EF4-FFF2-40B4-BE49-F238E27FC236}">
                <a16:creationId xmlns:a16="http://schemas.microsoft.com/office/drawing/2014/main" id="{A344BD9C-D8B0-DD67-18CD-BB12C6D76C25}"/>
              </a:ext>
            </a:extLst>
          </p:cNvPr>
          <p:cNvGraphicFramePr>
            <a:graphicFrameLocks noGrp="1"/>
          </p:cNvGraphicFramePr>
          <p:nvPr>
            <p:ph idx="1"/>
            <p:extLst>
              <p:ext uri="{D42A27DB-BD31-4B8C-83A1-F6EECF244321}">
                <p14:modId xmlns:p14="http://schemas.microsoft.com/office/powerpoint/2010/main" val="1173820690"/>
              </p:ext>
            </p:extLst>
          </p:nvPr>
        </p:nvGraphicFramePr>
        <p:xfrm>
          <a:off x="3496579" y="1524000"/>
          <a:ext cx="5184184" cy="4652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D9C7DE3C-2D48-4CF3-A495-249BD52D7CC2}"/>
              </a:ext>
            </a:extLst>
          </p:cNvPr>
          <p:cNvSpPr>
            <a:spLocks noGrp="1"/>
          </p:cNvSpPr>
          <p:nvPr>
            <p:ph type="title"/>
          </p:nvPr>
        </p:nvSpPr>
        <p:spPr>
          <a:xfrm>
            <a:off x="485916" y="1349680"/>
            <a:ext cx="2356162" cy="4449541"/>
          </a:xfrm>
        </p:spPr>
        <p:txBody>
          <a:bodyPr anchor="t">
            <a:normAutofit/>
          </a:bodyPr>
          <a:lstStyle/>
          <a:p>
            <a:pPr algn="r"/>
            <a:r>
              <a:rPr lang="en-US" sz="3600" dirty="0">
                <a:solidFill>
                  <a:schemeClr val="tx1"/>
                </a:solidFill>
                <a:latin typeface="Arial" panose="020B0604020202020204" pitchFamily="34" charset="0"/>
                <a:cs typeface="Arial" panose="020B0604020202020204" pitchFamily="34" charset="0"/>
              </a:rPr>
              <a:t>Frequency of offending</a:t>
            </a:r>
            <a:endParaRPr lang="en-NZ" sz="3600" dirty="0">
              <a:solidFill>
                <a:schemeClr val="tx1"/>
              </a:solidFill>
            </a:endParaRPr>
          </a:p>
        </p:txBody>
      </p:sp>
    </p:spTree>
    <p:extLst>
      <p:ext uri="{BB962C8B-B14F-4D97-AF65-F5344CB8AC3E}">
        <p14:creationId xmlns:p14="http://schemas.microsoft.com/office/powerpoint/2010/main" val="3628972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619B3503-D505-49AA-97C1-B299D58DB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809" y="0"/>
            <a:ext cx="6093190"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0">
            <a:extLst>
              <a:ext uri="{FF2B5EF4-FFF2-40B4-BE49-F238E27FC236}">
                <a16:creationId xmlns:a16="http://schemas.microsoft.com/office/drawing/2014/main" id="{E39A2319-946A-4C65-9B7C-1F86E9B1B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050810"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F32539-8CEC-83A0-1397-C339DC6D9BC9}"/>
              </a:ext>
            </a:extLst>
          </p:cNvPr>
          <p:cNvSpPr>
            <a:spLocks noGrp="1"/>
          </p:cNvSpPr>
          <p:nvPr>
            <p:ph type="title"/>
          </p:nvPr>
        </p:nvSpPr>
        <p:spPr>
          <a:xfrm>
            <a:off x="485916" y="1349680"/>
            <a:ext cx="2198490" cy="4449541"/>
          </a:xfrm>
        </p:spPr>
        <p:txBody>
          <a:bodyPr anchor="t">
            <a:normAutofit/>
          </a:bodyPr>
          <a:lstStyle/>
          <a:p>
            <a:r>
              <a:rPr lang="en-US" sz="3600" dirty="0">
                <a:solidFill>
                  <a:schemeClr val="tx1"/>
                </a:solidFill>
                <a:latin typeface="Arial" panose="020B0604020202020204" pitchFamily="34" charset="0"/>
                <a:cs typeface="Arial" panose="020B0604020202020204" pitchFamily="34" charset="0"/>
              </a:rPr>
              <a:t>Child offending does not occur in a vacuum</a:t>
            </a:r>
            <a:endParaRPr lang="en-NZ" sz="3600" dirty="0">
              <a:solidFill>
                <a:schemeClr val="tx1"/>
              </a:solidFill>
            </a:endParaRPr>
          </a:p>
        </p:txBody>
      </p:sp>
      <p:graphicFrame>
        <p:nvGraphicFramePr>
          <p:cNvPr id="15" name="Content Placeholder 2">
            <a:extLst>
              <a:ext uri="{FF2B5EF4-FFF2-40B4-BE49-F238E27FC236}">
                <a16:creationId xmlns:a16="http://schemas.microsoft.com/office/drawing/2014/main" id="{DFA4B8A5-FDC2-05FD-0A3A-C47A64097634}"/>
              </a:ext>
            </a:extLst>
          </p:cNvPr>
          <p:cNvGraphicFramePr>
            <a:graphicFrameLocks noGrp="1"/>
          </p:cNvGraphicFramePr>
          <p:nvPr>
            <p:ph idx="1"/>
            <p:extLst>
              <p:ext uri="{D42A27DB-BD31-4B8C-83A1-F6EECF244321}">
                <p14:modId xmlns:p14="http://schemas.microsoft.com/office/powerpoint/2010/main" val="2925003160"/>
              </p:ext>
            </p:extLst>
          </p:nvPr>
        </p:nvGraphicFramePr>
        <p:xfrm>
          <a:off x="3496579" y="640075"/>
          <a:ext cx="5184184" cy="5536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5748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A48CF77-BEE6-5FFC-5736-3299B82C111F}"/>
              </a:ext>
            </a:extLst>
          </p:cNvPr>
          <p:cNvSpPr>
            <a:spLocks noGrp="1"/>
          </p:cNvSpPr>
          <p:nvPr>
            <p:ph type="title"/>
          </p:nvPr>
        </p:nvSpPr>
        <p:spPr>
          <a:xfrm>
            <a:off x="685800" y="152400"/>
            <a:ext cx="7886700" cy="1325563"/>
          </a:xfrm>
        </p:spPr>
        <p:txBody>
          <a:bodyPr>
            <a:normAutofit/>
          </a:bodyPr>
          <a:lstStyle/>
          <a:p>
            <a:pPr algn="ctr"/>
            <a:r>
              <a:rPr lang="en-US" sz="2800" dirty="0">
                <a:solidFill>
                  <a:schemeClr val="tx1"/>
                </a:solidFill>
                <a:latin typeface="Arial" panose="020B0604020202020204" pitchFamily="34" charset="0"/>
                <a:cs typeface="Arial" panose="020B0604020202020204" pitchFamily="34" charset="0"/>
              </a:rPr>
              <a:t>Child offending does not occur in a vacuum:</a:t>
            </a:r>
            <a:br>
              <a:rPr lang="en-US" sz="28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Child Welfare Issues </a:t>
            </a:r>
            <a:endParaRPr lang="en-NZ" sz="2400" dirty="0">
              <a:solidFill>
                <a:schemeClr val="tx1"/>
              </a:solidFill>
              <a:latin typeface="Arial" panose="020B0604020202020204" pitchFamily="34" charset="0"/>
              <a:cs typeface="Arial" panose="020B0604020202020204" pitchFamily="34" charset="0"/>
            </a:endParaRPr>
          </a:p>
        </p:txBody>
      </p:sp>
      <p:graphicFrame>
        <p:nvGraphicFramePr>
          <p:cNvPr id="6" name="Content Placeholder 5">
            <a:extLst>
              <a:ext uri="{FF2B5EF4-FFF2-40B4-BE49-F238E27FC236}">
                <a16:creationId xmlns:a16="http://schemas.microsoft.com/office/drawing/2014/main" id="{70413B8A-BF09-470C-C92F-3D28208E4BE0}"/>
              </a:ext>
            </a:extLst>
          </p:cNvPr>
          <p:cNvGraphicFramePr>
            <a:graphicFrameLocks noGrp="1"/>
          </p:cNvGraphicFramePr>
          <p:nvPr>
            <p:ph idx="4294967295"/>
            <p:extLst>
              <p:ext uri="{D42A27DB-BD31-4B8C-83A1-F6EECF244321}">
                <p14:modId xmlns:p14="http://schemas.microsoft.com/office/powerpoint/2010/main" val="4176673511"/>
              </p:ext>
            </p:extLst>
          </p:nvPr>
        </p:nvGraphicFramePr>
        <p:xfrm>
          <a:off x="0" y="1828800"/>
          <a:ext cx="7675563"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80253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9B3503-D505-49AA-97C1-B299D58DB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809" y="0"/>
            <a:ext cx="6093190"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9A2319-946A-4C65-9B7C-1F86E9B1B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050810"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6226B63-D3F2-E377-F08F-29BB3631A698}"/>
              </a:ext>
            </a:extLst>
          </p:cNvPr>
          <p:cNvGraphicFramePr>
            <a:graphicFrameLocks noGrp="1"/>
          </p:cNvGraphicFramePr>
          <p:nvPr>
            <p:ph idx="1"/>
            <p:extLst>
              <p:ext uri="{D42A27DB-BD31-4B8C-83A1-F6EECF244321}">
                <p14:modId xmlns:p14="http://schemas.microsoft.com/office/powerpoint/2010/main" val="3199479393"/>
              </p:ext>
            </p:extLst>
          </p:nvPr>
        </p:nvGraphicFramePr>
        <p:xfrm>
          <a:off x="3496579" y="762000"/>
          <a:ext cx="5184184" cy="5414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74571604-B35C-45EA-BAD6-1FF1880B9297}"/>
              </a:ext>
            </a:extLst>
          </p:cNvPr>
          <p:cNvSpPr txBox="1">
            <a:spLocks/>
          </p:cNvSpPr>
          <p:nvPr/>
        </p:nvSpPr>
        <p:spPr>
          <a:xfrm>
            <a:off x="485916" y="1349680"/>
            <a:ext cx="2198490" cy="4449541"/>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3300" cap="small" dirty="0">
                <a:solidFill>
                  <a:schemeClr val="tx1"/>
                </a:solidFill>
                <a:latin typeface="Arial" panose="020B0604020202020204" pitchFamily="34" charset="0"/>
                <a:cs typeface="Arial" panose="020B0604020202020204" pitchFamily="34" charset="0"/>
              </a:rPr>
              <a:t>Child Welfare </a:t>
            </a:r>
            <a:br>
              <a:rPr lang="en-US" sz="3300" cap="small" dirty="0">
                <a:solidFill>
                  <a:schemeClr val="tx1"/>
                </a:solidFill>
                <a:latin typeface="Arial" panose="020B0604020202020204" pitchFamily="34" charset="0"/>
                <a:cs typeface="Arial" panose="020B0604020202020204" pitchFamily="34" charset="0"/>
              </a:rPr>
            </a:br>
            <a:r>
              <a:rPr lang="en-US" sz="3300" cap="small" dirty="0">
                <a:solidFill>
                  <a:schemeClr val="tx1"/>
                </a:solidFill>
                <a:latin typeface="Arial" panose="020B0604020202020204" pitchFamily="34" charset="0"/>
                <a:cs typeface="Arial" panose="020B0604020202020204" pitchFamily="34" charset="0"/>
              </a:rPr>
              <a:t>Issues</a:t>
            </a:r>
            <a:endParaRPr lang="en-NZ" sz="33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6548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B9E35-DEBF-F7F2-E56D-1BEFA0484C8D}"/>
              </a:ext>
            </a:extLst>
          </p:cNvPr>
          <p:cNvSpPr>
            <a:spLocks noGrp="1"/>
          </p:cNvSpPr>
          <p:nvPr>
            <p:ph type="title"/>
          </p:nvPr>
        </p:nvSpPr>
        <p:spPr>
          <a:xfrm>
            <a:off x="628650" y="365125"/>
            <a:ext cx="7886700" cy="1325563"/>
          </a:xfrm>
        </p:spPr>
        <p:txBody>
          <a:bodyPr>
            <a:normAutofit/>
          </a:bodyPr>
          <a:lstStyle/>
          <a:p>
            <a:r>
              <a:rPr lang="en-NZ" dirty="0">
                <a:solidFill>
                  <a:schemeClr val="tx1"/>
                </a:solidFill>
                <a:effectLst/>
                <a:latin typeface="Arial" panose="020B0604020202020204" pitchFamily="34" charset="0"/>
                <a:ea typeface="Calibri" panose="020F0502020204030204" pitchFamily="34" charset="0"/>
                <a:cs typeface="Arial" panose="020B0604020202020204" pitchFamily="34" charset="0"/>
              </a:rPr>
              <a:t>Out-of-home placements and state care</a:t>
            </a:r>
            <a:endParaRPr lang="en-NZ" dirty="0">
              <a:solidFill>
                <a:schemeClr val="tx1"/>
              </a:solidFill>
            </a:endParaRPr>
          </a:p>
        </p:txBody>
      </p:sp>
      <p:graphicFrame>
        <p:nvGraphicFramePr>
          <p:cNvPr id="7" name="Content Placeholder 2">
            <a:extLst>
              <a:ext uri="{FF2B5EF4-FFF2-40B4-BE49-F238E27FC236}">
                <a16:creationId xmlns:a16="http://schemas.microsoft.com/office/drawing/2014/main" id="{A1087884-149E-9066-430C-ABD4DCFEAB0A}"/>
              </a:ext>
            </a:extLst>
          </p:cNvPr>
          <p:cNvGraphicFramePr>
            <a:graphicFrameLocks noGrp="1"/>
          </p:cNvGraphicFramePr>
          <p:nvPr>
            <p:ph idx="1"/>
            <p:extLst>
              <p:ext uri="{D42A27DB-BD31-4B8C-83A1-F6EECF244321}">
                <p14:modId xmlns:p14="http://schemas.microsoft.com/office/powerpoint/2010/main" val="2522961047"/>
              </p:ext>
            </p:extLst>
          </p:nvPr>
        </p:nvGraphicFramePr>
        <p:xfrm>
          <a:off x="734616" y="1825625"/>
          <a:ext cx="767476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3386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59599-C1AE-7E4D-6E8D-61545D702F93}"/>
              </a:ext>
            </a:extLst>
          </p:cNvPr>
          <p:cNvSpPr>
            <a:spLocks noGrp="1"/>
          </p:cNvSpPr>
          <p:nvPr>
            <p:ph type="title"/>
          </p:nvPr>
        </p:nvSpPr>
        <p:spPr/>
        <p:txBody>
          <a:bodyPr/>
          <a:lstStyle/>
          <a:p>
            <a:r>
              <a:rPr lang="en-NZ" dirty="0">
                <a:solidFill>
                  <a:schemeClr val="tx1"/>
                </a:solidFill>
                <a:effectLst/>
                <a:latin typeface="Arial" panose="020B0604020202020204" pitchFamily="34" charset="0"/>
                <a:ea typeface="Calibri" panose="020F0502020204030204" pitchFamily="34" charset="0"/>
                <a:cs typeface="Arial" panose="020B0604020202020204" pitchFamily="34" charset="0"/>
              </a:rPr>
              <a:t>Family Group Conferences</a:t>
            </a:r>
            <a:endParaRPr lang="en-NZ" dirty="0"/>
          </a:p>
        </p:txBody>
      </p:sp>
      <p:graphicFrame>
        <p:nvGraphicFramePr>
          <p:cNvPr id="5" name="Content Placeholder 2">
            <a:extLst>
              <a:ext uri="{FF2B5EF4-FFF2-40B4-BE49-F238E27FC236}">
                <a16:creationId xmlns:a16="http://schemas.microsoft.com/office/drawing/2014/main" id="{64E1589A-7E2C-BF0F-BC25-93827B793ED8}"/>
              </a:ext>
            </a:extLst>
          </p:cNvPr>
          <p:cNvGraphicFramePr>
            <a:graphicFrameLocks noGrp="1"/>
          </p:cNvGraphicFramePr>
          <p:nvPr>
            <p:ph idx="1"/>
            <p:extLst>
              <p:ext uri="{D42A27DB-BD31-4B8C-83A1-F6EECF244321}">
                <p14:modId xmlns:p14="http://schemas.microsoft.com/office/powerpoint/2010/main" val="2911365051"/>
              </p:ext>
            </p:extLst>
          </p:nvPr>
        </p:nvGraphicFramePr>
        <p:xfrm>
          <a:off x="840000" y="1825625"/>
          <a:ext cx="767535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9770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D4E11C7-7BD5-4045-AC27-3F529BEC7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D0E16C1-8AA9-E87A-9FD7-1F9E6F32E01C}"/>
              </a:ext>
            </a:extLst>
          </p:cNvPr>
          <p:cNvSpPr>
            <a:spLocks noGrp="1"/>
          </p:cNvSpPr>
          <p:nvPr>
            <p:ph type="title"/>
          </p:nvPr>
        </p:nvSpPr>
        <p:spPr>
          <a:xfrm>
            <a:off x="628650" y="1115786"/>
            <a:ext cx="2605388" cy="4626428"/>
          </a:xfrm>
          <a:effectLst/>
        </p:spPr>
        <p:txBody>
          <a:bodyPr anchor="ctr">
            <a:normAutofit/>
          </a:bodyPr>
          <a:lstStyle/>
          <a:p>
            <a:pPr algn="r"/>
            <a:r>
              <a:rPr lang="en-US" sz="3500" dirty="0">
                <a:solidFill>
                  <a:schemeClr val="tx1">
                    <a:lumMod val="95000"/>
                  </a:schemeClr>
                </a:solidFill>
                <a:latin typeface="Arial" panose="020B0604020202020204" pitchFamily="34" charset="0"/>
                <a:cs typeface="Arial" panose="020B0604020202020204" pitchFamily="34" charset="0"/>
              </a:rPr>
              <a:t>Family Group Conference before 5 years old</a:t>
            </a:r>
            <a:endParaRPr lang="en-NZ" sz="3500" dirty="0">
              <a:solidFill>
                <a:schemeClr val="tx1">
                  <a:lumMod val="95000"/>
                </a:schemeClr>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6E435CE-85FC-421A-6267-3EA1C4D036FF}"/>
              </a:ext>
            </a:extLst>
          </p:cNvPr>
          <p:cNvSpPr>
            <a:spLocks noGrp="1"/>
          </p:cNvSpPr>
          <p:nvPr>
            <p:ph idx="1"/>
          </p:nvPr>
        </p:nvSpPr>
        <p:spPr>
          <a:xfrm>
            <a:off x="3747407" y="1115786"/>
            <a:ext cx="4285342" cy="4626428"/>
          </a:xfrm>
        </p:spPr>
        <p:txBody>
          <a:bodyPr anchor="ctr">
            <a:normAutofit/>
          </a:bodyPr>
          <a:lstStyle/>
          <a:p>
            <a:pPr marL="0" indent="0">
              <a:buNone/>
            </a:pPr>
            <a:r>
              <a:rPr lang="en-NZ" sz="2800" dirty="0">
                <a:solidFill>
                  <a:schemeClr val="tx1">
                    <a:lumMod val="95000"/>
                  </a:schemeClr>
                </a:solidFill>
                <a:latin typeface="Arial" panose="020B0604020202020204" pitchFamily="34" charset="0"/>
                <a:ea typeface="Calibri" panose="020F0502020204030204" pitchFamily="34" charset="0"/>
                <a:cs typeface="Arial" panose="020B0604020202020204" pitchFamily="34" charset="0"/>
              </a:rPr>
              <a:t>Children who had an FGC before the age of 5 and offended as a child were more likely to reoffend aged 14-18, compared to those who did not</a:t>
            </a:r>
            <a:endParaRPr lang="en-NZ" sz="2800" dirty="0">
              <a:solidFill>
                <a:schemeClr val="tx1">
                  <a:lumMod val="95000"/>
                </a:schemeClr>
              </a:solidFill>
            </a:endParaRPr>
          </a:p>
        </p:txBody>
      </p:sp>
    </p:spTree>
    <p:extLst>
      <p:ext uri="{BB962C8B-B14F-4D97-AF65-F5344CB8AC3E}">
        <p14:creationId xmlns:p14="http://schemas.microsoft.com/office/powerpoint/2010/main" val="1955050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BD4E11C7-7BD5-4045-AC27-3F529BEC7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551A4271-304C-ECA0-BB96-69AABD4DEC22}"/>
              </a:ext>
            </a:extLst>
          </p:cNvPr>
          <p:cNvSpPr>
            <a:spLocks noGrp="1"/>
          </p:cNvSpPr>
          <p:nvPr>
            <p:ph type="title"/>
          </p:nvPr>
        </p:nvSpPr>
        <p:spPr>
          <a:xfrm>
            <a:off x="628650" y="1115786"/>
            <a:ext cx="2605388" cy="4626428"/>
          </a:xfrm>
          <a:effectLst/>
        </p:spPr>
        <p:txBody>
          <a:bodyPr anchor="ctr">
            <a:normAutofit/>
          </a:bodyPr>
          <a:lstStyle/>
          <a:p>
            <a:pPr algn="r"/>
            <a:r>
              <a:rPr lang="en-NZ" sz="3500"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Justice-involved parents</a:t>
            </a:r>
            <a:endParaRPr lang="en-NZ" sz="3500" dirty="0">
              <a:solidFill>
                <a:schemeClr val="tx1">
                  <a:lumMod val="95000"/>
                </a:schemeClr>
              </a:solidFill>
            </a:endParaRPr>
          </a:p>
        </p:txBody>
      </p:sp>
      <p:cxnSp>
        <p:nvCxnSpPr>
          <p:cNvPr id="18" name="Straight Connector 9">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21D84CF-BA99-8D88-F56F-B2C9B748FFD5}"/>
              </a:ext>
            </a:extLst>
          </p:cNvPr>
          <p:cNvSpPr>
            <a:spLocks noGrp="1"/>
          </p:cNvSpPr>
          <p:nvPr>
            <p:ph idx="1"/>
          </p:nvPr>
        </p:nvSpPr>
        <p:spPr>
          <a:xfrm>
            <a:off x="3747407" y="1115786"/>
            <a:ext cx="4285342" cy="4626428"/>
          </a:xfrm>
        </p:spPr>
        <p:txBody>
          <a:bodyPr anchor="ctr">
            <a:normAutofit/>
          </a:bodyPr>
          <a:lstStyle/>
          <a:p>
            <a:pPr marL="0" indent="0">
              <a:buNone/>
            </a:pPr>
            <a:r>
              <a:rPr lang="en-NZ" sz="2800"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Offending could be intergenerational with risks of offending increased with a justice-involved parent</a:t>
            </a:r>
            <a:endParaRPr lang="en-NZ" sz="2800" dirty="0">
              <a:solidFill>
                <a:schemeClr val="tx1">
                  <a:lumMod val="95000"/>
                </a:schemeClr>
              </a:solidFill>
              <a:latin typeface="Arial" panose="020B0604020202020204" pitchFamily="34" charset="0"/>
              <a:cs typeface="Arial" panose="020B0604020202020204" pitchFamily="34" charset="0"/>
            </a:endParaRPr>
          </a:p>
          <a:p>
            <a:endParaRPr lang="en-NZ" sz="1700" dirty="0">
              <a:solidFill>
                <a:schemeClr val="tx1">
                  <a:lumMod val="95000"/>
                </a:schemeClr>
              </a:solidFill>
            </a:endParaRPr>
          </a:p>
        </p:txBody>
      </p:sp>
    </p:spTree>
    <p:extLst>
      <p:ext uri="{BB962C8B-B14F-4D97-AF65-F5344CB8AC3E}">
        <p14:creationId xmlns:p14="http://schemas.microsoft.com/office/powerpoint/2010/main" val="3213358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19B3503-D505-49AA-97C1-B299D58DB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809" y="0"/>
            <a:ext cx="6093190"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E39A2319-946A-4C65-9B7C-1F86E9B1B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050810"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ACA5FD-F96C-7CEF-2686-7A262385AD46}"/>
              </a:ext>
            </a:extLst>
          </p:cNvPr>
          <p:cNvSpPr>
            <a:spLocks noGrp="1"/>
          </p:cNvSpPr>
          <p:nvPr>
            <p:ph type="title"/>
          </p:nvPr>
        </p:nvSpPr>
        <p:spPr>
          <a:xfrm>
            <a:off x="228600" y="1349680"/>
            <a:ext cx="2590800" cy="4449541"/>
          </a:xfrm>
        </p:spPr>
        <p:txBody>
          <a:bodyPr anchor="t">
            <a:normAutofit/>
          </a:bodyPr>
          <a:lstStyle/>
          <a:p>
            <a:r>
              <a:rPr lang="en-US" sz="3300" cap="small" dirty="0">
                <a:solidFill>
                  <a:schemeClr val="tx1"/>
                </a:solidFill>
                <a:latin typeface="Arial" panose="020B0604020202020204" pitchFamily="34" charset="0"/>
                <a:cs typeface="Arial" panose="020B0604020202020204" pitchFamily="34" charset="0"/>
              </a:rPr>
              <a:t>Education </a:t>
            </a:r>
            <a:br>
              <a:rPr lang="en-US" sz="3300" cap="small" dirty="0">
                <a:solidFill>
                  <a:schemeClr val="tx1"/>
                </a:solidFill>
                <a:latin typeface="Arial" panose="020B0604020202020204" pitchFamily="34" charset="0"/>
                <a:cs typeface="Arial" panose="020B0604020202020204" pitchFamily="34" charset="0"/>
              </a:rPr>
            </a:br>
            <a:r>
              <a:rPr lang="en-US" sz="3300" cap="small" dirty="0">
                <a:solidFill>
                  <a:schemeClr val="tx1"/>
                </a:solidFill>
                <a:latin typeface="Arial" panose="020B0604020202020204" pitchFamily="34" charset="0"/>
                <a:cs typeface="Arial" panose="020B0604020202020204" pitchFamily="34" charset="0"/>
              </a:rPr>
              <a:t>Issues</a:t>
            </a:r>
            <a:br>
              <a:rPr lang="en-US" sz="3300" cap="small" dirty="0">
                <a:solidFill>
                  <a:schemeClr val="tx1"/>
                </a:solidFill>
                <a:latin typeface="Arial" panose="020B0604020202020204" pitchFamily="34" charset="0"/>
                <a:cs typeface="Arial" panose="020B0604020202020204" pitchFamily="34" charset="0"/>
              </a:rPr>
            </a:br>
            <a:br>
              <a:rPr lang="en-US" sz="3300" cap="small" dirty="0">
                <a:solidFill>
                  <a:schemeClr val="tx1"/>
                </a:solidFill>
                <a:latin typeface="Arial" panose="020B0604020202020204" pitchFamily="34" charset="0"/>
                <a:cs typeface="Arial" panose="020B0604020202020204" pitchFamily="34" charset="0"/>
              </a:rPr>
            </a:br>
            <a:r>
              <a:rPr lang="en-US" sz="3300" dirty="0">
                <a:solidFill>
                  <a:schemeClr val="tx1"/>
                </a:solidFill>
                <a:latin typeface="Arial" panose="020B0604020202020204" pitchFamily="34" charset="0"/>
                <a:cs typeface="Arial" panose="020B0604020202020204" pitchFamily="34" charset="0"/>
              </a:rPr>
              <a:t>Suspensions</a:t>
            </a:r>
            <a:endParaRPr lang="en-NZ" sz="3300" dirty="0">
              <a:solidFill>
                <a:schemeClr val="tx1"/>
              </a:solidFill>
              <a:latin typeface="Arial" panose="020B0604020202020204" pitchFamily="34" charset="0"/>
              <a:cs typeface="Arial" panose="020B0604020202020204" pitchFamily="34" charset="0"/>
            </a:endParaRPr>
          </a:p>
        </p:txBody>
      </p:sp>
      <p:graphicFrame>
        <p:nvGraphicFramePr>
          <p:cNvPr id="15" name="Content Placeholder 2">
            <a:extLst>
              <a:ext uri="{FF2B5EF4-FFF2-40B4-BE49-F238E27FC236}">
                <a16:creationId xmlns:a16="http://schemas.microsoft.com/office/drawing/2014/main" id="{77E7C4AF-9A37-733B-DB90-674F3424AB49}"/>
              </a:ext>
            </a:extLst>
          </p:cNvPr>
          <p:cNvGraphicFramePr>
            <a:graphicFrameLocks noGrp="1"/>
          </p:cNvGraphicFramePr>
          <p:nvPr>
            <p:ph idx="1"/>
            <p:extLst>
              <p:ext uri="{D42A27DB-BD31-4B8C-83A1-F6EECF244321}">
                <p14:modId xmlns:p14="http://schemas.microsoft.com/office/powerpoint/2010/main" val="558526406"/>
              </p:ext>
            </p:extLst>
          </p:nvPr>
        </p:nvGraphicFramePr>
        <p:xfrm>
          <a:off x="3496579" y="640075"/>
          <a:ext cx="5184184" cy="5536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500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9B3503-D505-49AA-97C1-B299D58DB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809" y="0"/>
            <a:ext cx="6093190"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9A2319-946A-4C65-9B7C-1F86E9B1B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050810"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878900-4959-748E-241A-633B6C6599BB}"/>
              </a:ext>
            </a:extLst>
          </p:cNvPr>
          <p:cNvSpPr>
            <a:spLocks noGrp="1"/>
          </p:cNvSpPr>
          <p:nvPr>
            <p:ph type="title"/>
          </p:nvPr>
        </p:nvSpPr>
        <p:spPr>
          <a:xfrm>
            <a:off x="485916" y="1349680"/>
            <a:ext cx="2198490" cy="4449541"/>
          </a:xfrm>
        </p:spPr>
        <p:txBody>
          <a:bodyPr anchor="t">
            <a:normAutofit/>
          </a:bodyPr>
          <a:lstStyle/>
          <a:p>
            <a:r>
              <a:rPr lang="en-NZ" sz="3200" dirty="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School</a:t>
            </a:r>
            <a:br>
              <a:rPr lang="en-NZ" sz="3200" dirty="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br>
            <a:r>
              <a:rPr lang="en-NZ" sz="3200" dirty="0">
                <a:solidFill>
                  <a:schemeClr val="tx1"/>
                </a:solidFill>
                <a:effectLst/>
                <a:latin typeface="Arial" panose="020B0604020202020204" pitchFamily="34" charset="0"/>
                <a:ea typeface="MS Gothic" panose="020B0609070205080204" pitchFamily="49" charset="-128"/>
                <a:cs typeface="Times New Roman" panose="02020603050405020304" pitchFamily="18" charset="0"/>
              </a:rPr>
              <a:t>expulsions</a:t>
            </a:r>
            <a:br>
              <a:rPr lang="en-NZ" sz="2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en-NZ" sz="2900" dirty="0">
              <a:solidFill>
                <a:schemeClr val="tx1"/>
              </a:solidFill>
            </a:endParaRPr>
          </a:p>
        </p:txBody>
      </p:sp>
      <p:graphicFrame>
        <p:nvGraphicFramePr>
          <p:cNvPr id="5" name="Content Placeholder 2">
            <a:extLst>
              <a:ext uri="{FF2B5EF4-FFF2-40B4-BE49-F238E27FC236}">
                <a16:creationId xmlns:a16="http://schemas.microsoft.com/office/drawing/2014/main" id="{B2D496CC-FF4E-1895-CC24-27EF8DA98515}"/>
              </a:ext>
            </a:extLst>
          </p:cNvPr>
          <p:cNvGraphicFramePr>
            <a:graphicFrameLocks noGrp="1"/>
          </p:cNvGraphicFramePr>
          <p:nvPr>
            <p:ph idx="1"/>
            <p:extLst>
              <p:ext uri="{D42A27DB-BD31-4B8C-83A1-F6EECF244321}">
                <p14:modId xmlns:p14="http://schemas.microsoft.com/office/powerpoint/2010/main" val="192280195"/>
              </p:ext>
            </p:extLst>
          </p:nvPr>
        </p:nvGraphicFramePr>
        <p:xfrm>
          <a:off x="3352800" y="1600200"/>
          <a:ext cx="5184184" cy="2788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1238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Internal Branding\POWERPOINT\PNG\POWER POINT TEMPLATE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ctrTitle"/>
          </p:nvPr>
        </p:nvSpPr>
        <p:spPr>
          <a:xfrm>
            <a:off x="683568" y="2348880"/>
            <a:ext cx="7772400" cy="1470025"/>
          </a:xfrm>
        </p:spPr>
        <p:txBody>
          <a:bodyPr>
            <a:noAutofit/>
          </a:bodyPr>
          <a:lstStyle/>
          <a:p>
            <a:endParaRPr lang="en-NZ" sz="4800" i="1" dirty="0">
              <a:solidFill>
                <a:prstClr val="white"/>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079612" y="3068960"/>
            <a:ext cx="6984776" cy="1200329"/>
          </a:xfrm>
          <a:prstGeom prst="rect">
            <a:avLst/>
          </a:prstGeom>
          <a:noFill/>
        </p:spPr>
        <p:txBody>
          <a:bodyPr wrap="square" rtlCol="0" anchor="t">
            <a:spAutoFit/>
          </a:bodyPr>
          <a:lstStyle/>
          <a:p>
            <a:r>
              <a:rPr lang="en-NZ" sz="4400">
                <a:solidFill>
                  <a:schemeClr val="bg1"/>
                </a:solidFill>
                <a:latin typeface="Roboto Black"/>
                <a:ea typeface="Roboto Black" panose="02000000000000000000" pitchFamily="2" charset="0"/>
                <a:cs typeface="Roboto Black" panose="02000000000000000000" pitchFamily="2" charset="0"/>
              </a:rPr>
              <a:t>Youth Justice</a:t>
            </a:r>
          </a:p>
          <a:p>
            <a:r>
              <a:rPr lang="en-NZ" sz="2800" i="1">
                <a:solidFill>
                  <a:prstClr val="white"/>
                </a:solidFill>
                <a:latin typeface="Roboto Black" panose="02000000000000000000" pitchFamily="2" charset="0"/>
                <a:ea typeface="Roboto Black" panose="02000000000000000000" pitchFamily="2" charset="0"/>
                <a:cs typeface="Roboto Medium" panose="02000000000000000000" pitchFamily="2" charset="0"/>
              </a:rPr>
              <a:t>A look at the figures and recent research</a:t>
            </a:r>
            <a:endParaRPr lang="en-NZ" i="1">
              <a:solidFill>
                <a:prstClr val="white"/>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2" name="Rectangle 1">
            <a:extLst>
              <a:ext uri="{FF2B5EF4-FFF2-40B4-BE49-F238E27FC236}">
                <a16:creationId xmlns:a16="http://schemas.microsoft.com/office/drawing/2014/main" id="{F7C3BA7B-7190-88AF-13DB-F0C2716DB4A1}"/>
              </a:ext>
            </a:extLst>
          </p:cNvPr>
          <p:cNvSpPr/>
          <p:nvPr/>
        </p:nvSpPr>
        <p:spPr>
          <a:xfrm>
            <a:off x="683567" y="1436067"/>
            <a:ext cx="7772400" cy="3221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NZ" sz="2800" dirty="0">
              <a:solidFill>
                <a:schemeClr val="bg1"/>
              </a:solidFill>
              <a:latin typeface="Roboto Black" panose="02000000000000000000" pitchFamily="2" charset="0"/>
              <a:ea typeface="Roboto Black" panose="02000000000000000000" pitchFamily="2" charset="0"/>
            </a:endParaRPr>
          </a:p>
          <a:p>
            <a:pPr algn="ctr"/>
            <a:r>
              <a:rPr lang="en-NZ" sz="2800" dirty="0">
                <a:solidFill>
                  <a:schemeClr val="bg1"/>
                </a:solidFill>
                <a:latin typeface="Roboto Black"/>
                <a:ea typeface="Roboto Black"/>
                <a:cs typeface="Roboto Black"/>
              </a:rPr>
              <a:t>Questions?</a:t>
            </a:r>
          </a:p>
          <a:p>
            <a:pPr algn="ctr"/>
            <a:endParaRPr lang="en-NZ" sz="1200" dirty="0">
              <a:solidFill>
                <a:schemeClr val="bg1"/>
              </a:solidFill>
              <a:latin typeface="Roboto" panose="02000000000000000000" pitchFamily="2" charset="0"/>
              <a:ea typeface="Roboto" panose="02000000000000000000" pitchFamily="2" charset="0"/>
            </a:endParaRPr>
          </a:p>
          <a:p>
            <a:pPr algn="ctr"/>
            <a:r>
              <a:rPr lang="en-NZ" sz="2000" dirty="0">
                <a:solidFill>
                  <a:schemeClr val="bg1"/>
                </a:solidFill>
                <a:latin typeface="Roboto"/>
                <a:ea typeface="Roboto"/>
                <a:cs typeface="Roboto"/>
              </a:rPr>
              <a:t>If you have any questions or comments, please use the ‘chat’ function to lodge these. </a:t>
            </a:r>
            <a:endParaRPr lang="en-NZ" sz="2000" dirty="0">
              <a:solidFill>
                <a:schemeClr val="bg1"/>
              </a:solidFill>
              <a:latin typeface="Roboto" panose="02000000000000000000" pitchFamily="2" charset="0"/>
              <a:ea typeface="Roboto" panose="02000000000000000000" pitchFamily="2" charset="0"/>
              <a:cs typeface="Roboto"/>
            </a:endParaRPr>
          </a:p>
          <a:p>
            <a:pPr algn="ctr"/>
            <a:endParaRPr lang="en-NZ" sz="1200" dirty="0">
              <a:solidFill>
                <a:schemeClr val="bg1"/>
              </a:solidFill>
              <a:latin typeface="Roboto" panose="02000000000000000000" pitchFamily="2" charset="0"/>
              <a:ea typeface="Roboto" panose="02000000000000000000" pitchFamily="2" charset="0"/>
            </a:endParaRPr>
          </a:p>
          <a:p>
            <a:pPr algn="ctr"/>
            <a:r>
              <a:rPr lang="en-NZ" sz="2000" dirty="0">
                <a:solidFill>
                  <a:schemeClr val="bg1"/>
                </a:solidFill>
                <a:latin typeface="Roboto"/>
                <a:ea typeface="Roboto"/>
                <a:cs typeface="Roboto"/>
              </a:rPr>
              <a:t>We will monitor the questions and present as many of these as possible to the speakers where time allows </a:t>
            </a:r>
            <a:endParaRPr lang="en-NZ" sz="2800" dirty="0">
              <a:solidFill>
                <a:schemeClr val="bg1"/>
              </a:solidFill>
              <a:latin typeface="Roboto" panose="02000000000000000000" pitchFamily="2" charset="0"/>
              <a:ea typeface="Roboto" panose="02000000000000000000" pitchFamily="2" charset="0"/>
            </a:endParaRPr>
          </a:p>
          <a:p>
            <a:pPr algn="ctr"/>
            <a:endParaRPr lang="en-NZ" sz="2800" dirty="0">
              <a:solidFill>
                <a:schemeClr val="tx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76986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19B3503-D505-49AA-97C1-B299D58DB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809" y="0"/>
            <a:ext cx="6093190"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E39A2319-946A-4C65-9B7C-1F86E9B1B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050810"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1F907A9-2656-71D2-BF26-0D3831E37444}"/>
              </a:ext>
            </a:extLst>
          </p:cNvPr>
          <p:cNvSpPr>
            <a:spLocks noGrp="1"/>
          </p:cNvSpPr>
          <p:nvPr>
            <p:ph type="title"/>
          </p:nvPr>
        </p:nvSpPr>
        <p:spPr>
          <a:xfrm>
            <a:off x="485916" y="1349680"/>
            <a:ext cx="2198490" cy="4449541"/>
          </a:xfrm>
        </p:spPr>
        <p:txBody>
          <a:bodyPr anchor="t">
            <a:normAutofit/>
          </a:bodyPr>
          <a:lstStyle/>
          <a:p>
            <a:r>
              <a:rPr lang="en-NZ" sz="2900">
                <a:solidFill>
                  <a:schemeClr val="tx1"/>
                </a:solidFill>
                <a:effectLst/>
                <a:latin typeface="Arial" panose="020B0604020202020204" pitchFamily="34" charset="0"/>
                <a:ea typeface="Calibri" panose="020F0502020204030204" pitchFamily="34" charset="0"/>
                <a:cs typeface="Arial" panose="020B0604020202020204" pitchFamily="34" charset="0"/>
              </a:rPr>
              <a:t>Multiple school enrolments</a:t>
            </a:r>
            <a:endParaRPr lang="en-NZ" sz="2900">
              <a:solidFill>
                <a:schemeClr val="tx1"/>
              </a:solidFill>
            </a:endParaRPr>
          </a:p>
        </p:txBody>
      </p:sp>
      <p:graphicFrame>
        <p:nvGraphicFramePr>
          <p:cNvPr id="6" name="Content Placeholder 2">
            <a:extLst>
              <a:ext uri="{FF2B5EF4-FFF2-40B4-BE49-F238E27FC236}">
                <a16:creationId xmlns:a16="http://schemas.microsoft.com/office/drawing/2014/main" id="{600A2C07-09C4-4136-A679-61546D10E6BD}"/>
              </a:ext>
            </a:extLst>
          </p:cNvPr>
          <p:cNvGraphicFramePr>
            <a:graphicFrameLocks/>
          </p:cNvGraphicFramePr>
          <p:nvPr>
            <p:extLst>
              <p:ext uri="{D42A27DB-BD31-4B8C-83A1-F6EECF244321}">
                <p14:modId xmlns:p14="http://schemas.microsoft.com/office/powerpoint/2010/main" val="2445319248"/>
              </p:ext>
            </p:extLst>
          </p:nvPr>
        </p:nvGraphicFramePr>
        <p:xfrm>
          <a:off x="3496579" y="640075"/>
          <a:ext cx="5184184" cy="5536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448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619B3503-D505-49AA-97C1-B299D58DB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809" y="0"/>
            <a:ext cx="6093190"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1">
            <a:extLst>
              <a:ext uri="{FF2B5EF4-FFF2-40B4-BE49-F238E27FC236}">
                <a16:creationId xmlns:a16="http://schemas.microsoft.com/office/drawing/2014/main" id="{E39A2319-946A-4C65-9B7C-1F86E9B1B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050810"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1F907A9-2656-71D2-BF26-0D3831E37444}"/>
              </a:ext>
            </a:extLst>
          </p:cNvPr>
          <p:cNvSpPr>
            <a:spLocks noGrp="1"/>
          </p:cNvSpPr>
          <p:nvPr>
            <p:ph type="title"/>
          </p:nvPr>
        </p:nvSpPr>
        <p:spPr>
          <a:xfrm>
            <a:off x="228601" y="1349680"/>
            <a:ext cx="2736524" cy="4449541"/>
          </a:xfrm>
        </p:spPr>
        <p:txBody>
          <a:bodyPr anchor="t">
            <a:normAutofit/>
          </a:bodyPr>
          <a:lstStyle/>
          <a:p>
            <a:r>
              <a:rPr lang="en-NZ" sz="3200" cap="small" dirty="0">
                <a:solidFill>
                  <a:schemeClr val="tx1"/>
                </a:solidFill>
                <a:effectLst/>
                <a:latin typeface="Arial" panose="020B0604020202020204" pitchFamily="34" charset="0"/>
                <a:ea typeface="Calibri" panose="020F0502020204030204" pitchFamily="34" charset="0"/>
                <a:cs typeface="Arial" panose="020B0604020202020204" pitchFamily="34" charset="0"/>
              </a:rPr>
              <a:t>Poverty and disadvantage</a:t>
            </a:r>
            <a:endParaRPr lang="en-NZ" sz="3200" cap="small" dirty="0">
              <a:solidFill>
                <a:schemeClr val="tx1"/>
              </a:solidFill>
            </a:endParaRPr>
          </a:p>
        </p:txBody>
      </p:sp>
      <p:graphicFrame>
        <p:nvGraphicFramePr>
          <p:cNvPr id="16" name="Content Placeholder 2">
            <a:extLst>
              <a:ext uri="{FF2B5EF4-FFF2-40B4-BE49-F238E27FC236}">
                <a16:creationId xmlns:a16="http://schemas.microsoft.com/office/drawing/2014/main" id="{2B67491C-24EB-033D-E557-EB0C4B8EAE56}"/>
              </a:ext>
            </a:extLst>
          </p:cNvPr>
          <p:cNvGraphicFramePr>
            <a:graphicFrameLocks noGrp="1"/>
          </p:cNvGraphicFramePr>
          <p:nvPr>
            <p:ph idx="1"/>
            <p:extLst>
              <p:ext uri="{D42A27DB-BD31-4B8C-83A1-F6EECF244321}">
                <p14:modId xmlns:p14="http://schemas.microsoft.com/office/powerpoint/2010/main" val="3320509862"/>
              </p:ext>
            </p:extLst>
          </p:nvPr>
        </p:nvGraphicFramePr>
        <p:xfrm>
          <a:off x="3462470" y="1524000"/>
          <a:ext cx="5300530" cy="26365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44600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619B3503-D505-49AA-97C1-B299D58DB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809" y="0"/>
            <a:ext cx="6093190"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1">
            <a:extLst>
              <a:ext uri="{FF2B5EF4-FFF2-40B4-BE49-F238E27FC236}">
                <a16:creationId xmlns:a16="http://schemas.microsoft.com/office/drawing/2014/main" id="{E39A2319-946A-4C65-9B7C-1F86E9B1B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050810"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1F907A9-2656-71D2-BF26-0D3831E37444}"/>
              </a:ext>
            </a:extLst>
          </p:cNvPr>
          <p:cNvSpPr>
            <a:spLocks noGrp="1"/>
          </p:cNvSpPr>
          <p:nvPr>
            <p:ph type="title"/>
          </p:nvPr>
        </p:nvSpPr>
        <p:spPr>
          <a:xfrm>
            <a:off x="228601" y="1349680"/>
            <a:ext cx="2736524" cy="4449541"/>
          </a:xfrm>
        </p:spPr>
        <p:txBody>
          <a:bodyPr anchor="t">
            <a:normAutofit/>
          </a:bodyPr>
          <a:lstStyle/>
          <a:p>
            <a:r>
              <a:rPr lang="en-NZ" sz="3200" cap="small" dirty="0">
                <a:solidFill>
                  <a:schemeClr val="tx1"/>
                </a:solidFill>
                <a:effectLst/>
                <a:latin typeface="Arial" panose="020B0604020202020204" pitchFamily="34" charset="0"/>
                <a:ea typeface="Calibri" panose="020F0502020204030204" pitchFamily="34" charset="0"/>
                <a:cs typeface="Arial" panose="020B0604020202020204" pitchFamily="34" charset="0"/>
              </a:rPr>
              <a:t>Poverty and disadvantage</a:t>
            </a:r>
            <a:endParaRPr lang="en-NZ" sz="3200" cap="small" dirty="0">
              <a:solidFill>
                <a:schemeClr val="tx1"/>
              </a:solidFill>
            </a:endParaRPr>
          </a:p>
        </p:txBody>
      </p:sp>
      <p:graphicFrame>
        <p:nvGraphicFramePr>
          <p:cNvPr id="16" name="Content Placeholder 2">
            <a:extLst>
              <a:ext uri="{FF2B5EF4-FFF2-40B4-BE49-F238E27FC236}">
                <a16:creationId xmlns:a16="http://schemas.microsoft.com/office/drawing/2014/main" id="{2B67491C-24EB-033D-E557-EB0C4B8EAE56}"/>
              </a:ext>
            </a:extLst>
          </p:cNvPr>
          <p:cNvGraphicFramePr>
            <a:graphicFrameLocks noGrp="1"/>
          </p:cNvGraphicFramePr>
          <p:nvPr>
            <p:ph idx="1"/>
            <p:extLst>
              <p:ext uri="{D42A27DB-BD31-4B8C-83A1-F6EECF244321}">
                <p14:modId xmlns:p14="http://schemas.microsoft.com/office/powerpoint/2010/main" val="1880865415"/>
              </p:ext>
            </p:extLst>
          </p:nvPr>
        </p:nvGraphicFramePr>
        <p:xfrm>
          <a:off x="3462470" y="1524000"/>
          <a:ext cx="5184184" cy="26365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27714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9D06B-05D0-DB6B-9F4A-8AFC3035E631}"/>
              </a:ext>
            </a:extLst>
          </p:cNvPr>
          <p:cNvSpPr>
            <a:spLocks noGrp="1"/>
          </p:cNvSpPr>
          <p:nvPr>
            <p:ph type="title"/>
          </p:nvPr>
        </p:nvSpPr>
        <p:spPr/>
        <p:txBody>
          <a:bodyPr/>
          <a:lstStyle/>
          <a:p>
            <a:pPr algn="ctr"/>
            <a:r>
              <a:rPr lang="en-US" dirty="0">
                <a:solidFill>
                  <a:schemeClr val="tx1"/>
                </a:solidFill>
                <a:latin typeface="Arial" panose="020B0604020202020204" pitchFamily="34" charset="0"/>
                <a:cs typeface="Arial" panose="020B0604020202020204" pitchFamily="34" charset="0"/>
              </a:rPr>
              <a:t>Three key issues identified</a:t>
            </a:r>
            <a:endParaRPr lang="en-NZ" dirty="0">
              <a:latin typeface="Arial" panose="020B0604020202020204" pitchFamily="34" charset="0"/>
              <a:cs typeface="Arial" panose="020B0604020202020204" pitchFamily="34" charset="0"/>
            </a:endParaRPr>
          </a:p>
        </p:txBody>
      </p:sp>
      <p:graphicFrame>
        <p:nvGraphicFramePr>
          <p:cNvPr id="7" name="Content Placeholder 2">
            <a:extLst>
              <a:ext uri="{FF2B5EF4-FFF2-40B4-BE49-F238E27FC236}">
                <a16:creationId xmlns:a16="http://schemas.microsoft.com/office/drawing/2014/main" id="{96B31F80-5B43-8727-63B4-5A3A4E812C51}"/>
              </a:ext>
            </a:extLst>
          </p:cNvPr>
          <p:cNvGraphicFramePr>
            <a:graphicFrameLocks noGrp="1"/>
          </p:cNvGraphicFramePr>
          <p:nvPr>
            <p:ph idx="1"/>
            <p:extLst>
              <p:ext uri="{D42A27DB-BD31-4B8C-83A1-F6EECF244321}">
                <p14:modId xmlns:p14="http://schemas.microsoft.com/office/powerpoint/2010/main" val="3055855847"/>
              </p:ext>
            </p:extLst>
          </p:nvPr>
        </p:nvGraphicFramePr>
        <p:xfrm>
          <a:off x="840000" y="1825625"/>
          <a:ext cx="8075400" cy="4117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5976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D4E11C7-7BD5-4045-AC27-3F529BEC7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129FE88B-1315-087E-A7DB-426EC9E7F72F}"/>
              </a:ext>
            </a:extLst>
          </p:cNvPr>
          <p:cNvSpPr>
            <a:spLocks noGrp="1"/>
          </p:cNvSpPr>
          <p:nvPr>
            <p:ph type="title"/>
          </p:nvPr>
        </p:nvSpPr>
        <p:spPr>
          <a:xfrm>
            <a:off x="628650" y="1115786"/>
            <a:ext cx="2605388" cy="4626428"/>
          </a:xfrm>
          <a:effectLst/>
        </p:spPr>
        <p:txBody>
          <a:bodyPr anchor="ctr">
            <a:normAutofit/>
          </a:bodyPr>
          <a:lstStyle/>
          <a:p>
            <a:pPr algn="r"/>
            <a:r>
              <a:rPr lang="en-US" sz="3500" dirty="0">
                <a:solidFill>
                  <a:schemeClr val="tx1">
                    <a:lumMod val="95000"/>
                  </a:schemeClr>
                </a:solidFill>
              </a:rPr>
              <a:t> </a:t>
            </a:r>
            <a:r>
              <a:rPr lang="en-NZ" sz="3200"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Intervention is far too late</a:t>
            </a:r>
            <a:endParaRPr lang="en-NZ" sz="3200" dirty="0">
              <a:solidFill>
                <a:schemeClr val="tx1">
                  <a:lumMod val="95000"/>
                </a:schemeClr>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DDD8109-127A-E94A-5F62-04C8C88B3649}"/>
              </a:ext>
            </a:extLst>
          </p:cNvPr>
          <p:cNvSpPr>
            <a:spLocks noGrp="1"/>
          </p:cNvSpPr>
          <p:nvPr>
            <p:ph idx="1"/>
          </p:nvPr>
        </p:nvSpPr>
        <p:spPr>
          <a:xfrm>
            <a:off x="3767293" y="1295400"/>
            <a:ext cx="4285342" cy="5105400"/>
          </a:xfrm>
        </p:spPr>
        <p:txBody>
          <a:bodyPr anchor="ctr">
            <a:normAutofit lnSpcReduction="10000"/>
          </a:bodyPr>
          <a:lstStyle/>
          <a:p>
            <a:pPr marL="0" indent="0">
              <a:buNone/>
            </a:pPr>
            <a:endParaRPr lang="en-NZ" sz="17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NZ" i="1"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It’s too late by the time I see them. </a:t>
            </a:r>
          </a:p>
          <a:p>
            <a:pPr marL="0" indent="0">
              <a:buNone/>
            </a:pPr>
            <a:r>
              <a:rPr lang="en-NZ" i="1"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I’ve seen it in kids as young as 3, in preschool, the ones that step on the kittens’ heads, who whack other children </a:t>
            </a:r>
            <a:r>
              <a:rPr lang="en-NZ" i="1" dirty="0">
                <a:solidFill>
                  <a:schemeClr val="tx1">
                    <a:lumMod val="95000"/>
                  </a:schemeClr>
                </a:solidFill>
                <a:latin typeface="Arial" panose="020B0604020202020204" pitchFamily="34" charset="0"/>
                <a:ea typeface="Calibri" panose="020F0502020204030204" pitchFamily="34" charset="0"/>
                <a:cs typeface="Arial" panose="020B0604020202020204" pitchFamily="34" charset="0"/>
              </a:rPr>
              <a:t>…</a:t>
            </a:r>
          </a:p>
          <a:p>
            <a:pPr marL="0" indent="0">
              <a:buNone/>
            </a:pPr>
            <a:r>
              <a:rPr lang="en-NZ" i="1"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I’m thinking wow, okay, that’s one that I can identify straight away - unless there are some supports, even at early childhood, that ECE [early childhood education] level, then I will see that child again. </a:t>
            </a:r>
            <a:r>
              <a:rPr lang="en-NZ"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(Lawyer, Talia)</a:t>
            </a:r>
          </a:p>
          <a:p>
            <a:pPr marL="0" indent="0">
              <a:buNone/>
            </a:pPr>
            <a:endParaRPr lang="en-NZ" sz="1700" i="1" dirty="0">
              <a:solidFill>
                <a:schemeClr val="tx1">
                  <a:lumMod val="95000"/>
                </a:schemeClr>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NZ" sz="1700" i="1" dirty="0">
              <a:solidFill>
                <a:schemeClr val="tx1">
                  <a:lumMod val="95000"/>
                </a:schemeClr>
              </a:solidFill>
              <a:latin typeface="Calibri" panose="020F0502020204030204" pitchFamily="34" charset="0"/>
              <a:ea typeface="Calibri" panose="020F0502020204030204" pitchFamily="34" charset="0"/>
              <a:cs typeface="Calibri" panose="020F0502020204030204" pitchFamily="34" charset="0"/>
            </a:endParaRPr>
          </a:p>
          <a:p>
            <a:endParaRPr lang="en-NZ" sz="1700" dirty="0">
              <a:solidFill>
                <a:schemeClr val="tx1">
                  <a:lumMod val="95000"/>
                </a:schemeClr>
              </a:solidFill>
            </a:endParaRPr>
          </a:p>
        </p:txBody>
      </p:sp>
    </p:spTree>
    <p:extLst>
      <p:ext uri="{BB962C8B-B14F-4D97-AF65-F5344CB8AC3E}">
        <p14:creationId xmlns:p14="http://schemas.microsoft.com/office/powerpoint/2010/main" val="1777815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D4E11C7-7BD5-4045-AC27-3F529BEC7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129FE88B-1315-087E-A7DB-426EC9E7F72F}"/>
              </a:ext>
            </a:extLst>
          </p:cNvPr>
          <p:cNvSpPr>
            <a:spLocks noGrp="1"/>
          </p:cNvSpPr>
          <p:nvPr>
            <p:ph type="title"/>
          </p:nvPr>
        </p:nvSpPr>
        <p:spPr>
          <a:xfrm>
            <a:off x="628650" y="1115786"/>
            <a:ext cx="2605388" cy="4626428"/>
          </a:xfrm>
          <a:effectLst/>
        </p:spPr>
        <p:txBody>
          <a:bodyPr anchor="ctr">
            <a:normAutofit/>
          </a:bodyPr>
          <a:lstStyle/>
          <a:p>
            <a:pPr algn="r"/>
            <a:r>
              <a:rPr lang="en-US" sz="3500" dirty="0">
                <a:solidFill>
                  <a:schemeClr val="tx1">
                    <a:lumMod val="95000"/>
                  </a:schemeClr>
                </a:solidFill>
              </a:rPr>
              <a:t> </a:t>
            </a:r>
            <a:r>
              <a:rPr lang="en-NZ" sz="3200"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Intervention is far too late</a:t>
            </a:r>
            <a:endParaRPr lang="en-NZ" sz="3200" dirty="0">
              <a:solidFill>
                <a:schemeClr val="tx1">
                  <a:lumMod val="95000"/>
                </a:schemeClr>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DDD8109-127A-E94A-5F62-04C8C88B3649}"/>
              </a:ext>
            </a:extLst>
          </p:cNvPr>
          <p:cNvSpPr>
            <a:spLocks noGrp="1"/>
          </p:cNvSpPr>
          <p:nvPr>
            <p:ph idx="1"/>
          </p:nvPr>
        </p:nvSpPr>
        <p:spPr>
          <a:xfrm>
            <a:off x="3767293" y="1295400"/>
            <a:ext cx="4285342" cy="4626428"/>
          </a:xfrm>
        </p:spPr>
        <p:txBody>
          <a:bodyPr anchor="ctr">
            <a:normAutofit lnSpcReduction="10000"/>
          </a:bodyPr>
          <a:lstStyle/>
          <a:p>
            <a:pPr marL="0" indent="0">
              <a:buNone/>
            </a:pPr>
            <a:endParaRPr lang="en-NZ" sz="1700"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NZ" i="1"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We always talk about prevention but I’m not sure we actually do it that well. </a:t>
            </a:r>
          </a:p>
          <a:p>
            <a:pPr marL="0" indent="0">
              <a:buNone/>
            </a:pPr>
            <a:r>
              <a:rPr lang="en-NZ" i="1"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I think there are opportunities.</a:t>
            </a:r>
          </a:p>
          <a:p>
            <a:pPr marL="0" indent="0">
              <a:buNone/>
            </a:pPr>
            <a:r>
              <a:rPr lang="en-NZ" i="1"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If we’re talking about risks of offending, we’re talking about siblings of known offenders, we’re talking about behaviours that are evident in small children at early childhood, at </a:t>
            </a:r>
            <a:r>
              <a:rPr lang="en-NZ" i="1" dirty="0" err="1">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kindy</a:t>
            </a:r>
            <a:r>
              <a:rPr lang="en-NZ" i="1"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 at early primary school years. </a:t>
            </a:r>
          </a:p>
          <a:p>
            <a:pPr marL="0" indent="0">
              <a:buNone/>
            </a:pPr>
            <a:r>
              <a:rPr lang="en-NZ"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(Police officer, Nikau)</a:t>
            </a:r>
            <a:endParaRPr lang="en-NZ" i="1"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NZ" i="1" dirty="0">
              <a:solidFill>
                <a:schemeClr val="tx1">
                  <a:lumMod val="95000"/>
                </a:schemeClr>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NZ" sz="1700" i="1" dirty="0">
              <a:solidFill>
                <a:schemeClr val="tx1">
                  <a:lumMod val="95000"/>
                </a:schemeClr>
              </a:solidFill>
              <a:latin typeface="Calibri" panose="020F0502020204030204" pitchFamily="34" charset="0"/>
              <a:ea typeface="Calibri" panose="020F0502020204030204" pitchFamily="34" charset="0"/>
              <a:cs typeface="Calibri" panose="020F0502020204030204" pitchFamily="34" charset="0"/>
            </a:endParaRPr>
          </a:p>
          <a:p>
            <a:endParaRPr lang="en-NZ" sz="1700" dirty="0">
              <a:solidFill>
                <a:schemeClr val="tx1">
                  <a:lumMod val="95000"/>
                </a:schemeClr>
              </a:solidFill>
            </a:endParaRPr>
          </a:p>
        </p:txBody>
      </p:sp>
    </p:spTree>
    <p:extLst>
      <p:ext uri="{BB962C8B-B14F-4D97-AF65-F5344CB8AC3E}">
        <p14:creationId xmlns:p14="http://schemas.microsoft.com/office/powerpoint/2010/main" val="2725537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D4E11C7-7BD5-4045-AC27-3F529BEC7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86558E5-109D-DE7D-CB3A-F3B0F7267DC7}"/>
              </a:ext>
            </a:extLst>
          </p:cNvPr>
          <p:cNvSpPr>
            <a:spLocks noGrp="1"/>
          </p:cNvSpPr>
          <p:nvPr>
            <p:ph type="title"/>
          </p:nvPr>
        </p:nvSpPr>
        <p:spPr>
          <a:xfrm>
            <a:off x="628650" y="1115786"/>
            <a:ext cx="2605388" cy="4626428"/>
          </a:xfrm>
          <a:effectLst/>
        </p:spPr>
        <p:txBody>
          <a:bodyPr anchor="ctr">
            <a:normAutofit/>
          </a:bodyPr>
          <a:lstStyle/>
          <a:p>
            <a:pPr algn="ctr"/>
            <a:r>
              <a:rPr lang="en-NZ" sz="3200"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Poor engagement</a:t>
            </a:r>
            <a:endParaRPr lang="en-NZ" sz="3200" dirty="0">
              <a:solidFill>
                <a:schemeClr val="tx1">
                  <a:lumMod val="95000"/>
                </a:schemeClr>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ACA51EE-84BC-FBBB-B71C-4AEB9F636C7D}"/>
              </a:ext>
            </a:extLst>
          </p:cNvPr>
          <p:cNvSpPr>
            <a:spLocks noGrp="1"/>
          </p:cNvSpPr>
          <p:nvPr>
            <p:ph idx="1"/>
          </p:nvPr>
        </p:nvSpPr>
        <p:spPr>
          <a:xfrm>
            <a:off x="3747407" y="1115786"/>
            <a:ext cx="4285342" cy="4626428"/>
          </a:xfrm>
        </p:spPr>
        <p:txBody>
          <a:bodyPr anchor="ctr">
            <a:normAutofit/>
          </a:bodyPr>
          <a:lstStyle/>
          <a:p>
            <a:pPr marL="0" indent="0">
              <a:spcAft>
                <a:spcPts val="600"/>
              </a:spcAft>
              <a:buNone/>
            </a:pPr>
            <a:r>
              <a:rPr lang="en-NZ" i="1"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The ones that work well are where you have got a social worker who’s got on side with the family and have got the trust of the family and the family realises Oranga Tamariki’s not out to get them, Oranga Tamariki wants to help them </a:t>
            </a:r>
          </a:p>
          <a:p>
            <a:pPr marL="0" indent="0">
              <a:spcAft>
                <a:spcPts val="600"/>
              </a:spcAft>
              <a:buNone/>
            </a:pPr>
            <a:r>
              <a:rPr lang="en-NZ"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(Lawyer, Jasmine)</a:t>
            </a:r>
          </a:p>
          <a:p>
            <a:pPr>
              <a:spcAft>
                <a:spcPts val="600"/>
              </a:spcAft>
            </a:pPr>
            <a:endParaRPr lang="en-NZ" sz="1700" dirty="0">
              <a:solidFill>
                <a:schemeClr val="tx1">
                  <a:lumMod val="95000"/>
                </a:schemeClr>
              </a:solidFill>
              <a:latin typeface="Arial" panose="020B0604020202020204" pitchFamily="34" charset="0"/>
              <a:ea typeface="Calibri" panose="020F0502020204030204" pitchFamily="34" charset="0"/>
              <a:cs typeface="Arial" panose="020B0604020202020204" pitchFamily="34" charset="0"/>
            </a:endParaRPr>
          </a:p>
          <a:p>
            <a:pPr>
              <a:spcAft>
                <a:spcPts val="600"/>
              </a:spcAft>
            </a:pPr>
            <a:endParaRPr lang="en-NZ" sz="1700"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656396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D4E11C7-7BD5-4045-AC27-3F529BEC7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86558E5-109D-DE7D-CB3A-F3B0F7267DC7}"/>
              </a:ext>
            </a:extLst>
          </p:cNvPr>
          <p:cNvSpPr>
            <a:spLocks noGrp="1"/>
          </p:cNvSpPr>
          <p:nvPr>
            <p:ph type="title"/>
          </p:nvPr>
        </p:nvSpPr>
        <p:spPr>
          <a:xfrm>
            <a:off x="628650" y="1115786"/>
            <a:ext cx="2605388" cy="4626428"/>
          </a:xfrm>
          <a:effectLst/>
        </p:spPr>
        <p:txBody>
          <a:bodyPr anchor="ctr">
            <a:normAutofit/>
          </a:bodyPr>
          <a:lstStyle/>
          <a:p>
            <a:pPr algn="ctr"/>
            <a:r>
              <a:rPr lang="en-NZ" sz="3200"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Poor engagement</a:t>
            </a:r>
            <a:endParaRPr lang="en-NZ" sz="3200" dirty="0">
              <a:solidFill>
                <a:schemeClr val="tx1">
                  <a:lumMod val="95000"/>
                </a:schemeClr>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ACA51EE-84BC-FBBB-B71C-4AEB9F636C7D}"/>
              </a:ext>
            </a:extLst>
          </p:cNvPr>
          <p:cNvSpPr>
            <a:spLocks noGrp="1"/>
          </p:cNvSpPr>
          <p:nvPr>
            <p:ph idx="1"/>
          </p:nvPr>
        </p:nvSpPr>
        <p:spPr>
          <a:xfrm>
            <a:off x="3747407" y="1115786"/>
            <a:ext cx="4285342" cy="4626428"/>
          </a:xfrm>
        </p:spPr>
        <p:txBody>
          <a:bodyPr anchor="ctr">
            <a:normAutofit/>
          </a:bodyPr>
          <a:lstStyle/>
          <a:p>
            <a:pPr marL="0" indent="0">
              <a:spcAft>
                <a:spcPts val="600"/>
              </a:spcAft>
              <a:buNone/>
            </a:pPr>
            <a:r>
              <a:rPr lang="en-US" i="1"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We see Youth Aid staff coming in and out, social workers changing, all that does is really reinforce for this child that everyone, anytime anything good happens, people leave. </a:t>
            </a:r>
          </a:p>
          <a:p>
            <a:pPr marL="0" indent="0">
              <a:spcAft>
                <a:spcPts val="600"/>
              </a:spcAft>
              <a:buNone/>
            </a:pPr>
            <a:r>
              <a:rPr lang="en-US" i="1"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Consistency is really important. </a:t>
            </a:r>
          </a:p>
          <a:p>
            <a:pPr marL="0" indent="0">
              <a:spcAft>
                <a:spcPts val="600"/>
              </a:spcAft>
              <a:buNone/>
            </a:pPr>
            <a:r>
              <a:rPr lang="en-US"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(Police officer, Nikau)</a:t>
            </a:r>
          </a:p>
          <a:p>
            <a:pPr>
              <a:spcAft>
                <a:spcPts val="600"/>
              </a:spcAft>
            </a:pPr>
            <a:endParaRPr lang="en-NZ" sz="1700" dirty="0">
              <a:solidFill>
                <a:schemeClr val="tx1">
                  <a:lumMod val="95000"/>
                </a:schemeClr>
              </a:solidFill>
              <a:latin typeface="Arial" panose="020B0604020202020204" pitchFamily="34" charset="0"/>
              <a:ea typeface="Calibri" panose="020F0502020204030204" pitchFamily="34" charset="0"/>
              <a:cs typeface="Arial" panose="020B0604020202020204" pitchFamily="34" charset="0"/>
            </a:endParaRPr>
          </a:p>
          <a:p>
            <a:pPr>
              <a:spcAft>
                <a:spcPts val="600"/>
              </a:spcAft>
            </a:pPr>
            <a:endParaRPr lang="en-NZ" sz="1700"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40945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D4E11C7-7BD5-4045-AC27-3F529BEC7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60E1F63D-ED35-AF56-664E-F399844253AF}"/>
              </a:ext>
            </a:extLst>
          </p:cNvPr>
          <p:cNvSpPr>
            <a:spLocks noGrp="1"/>
          </p:cNvSpPr>
          <p:nvPr>
            <p:ph type="title"/>
          </p:nvPr>
        </p:nvSpPr>
        <p:spPr>
          <a:xfrm>
            <a:off x="628650" y="1115786"/>
            <a:ext cx="2605388" cy="4626428"/>
          </a:xfrm>
          <a:effectLst/>
        </p:spPr>
        <p:txBody>
          <a:bodyPr anchor="ctr">
            <a:normAutofit/>
          </a:bodyPr>
          <a:lstStyle/>
          <a:p>
            <a:pPr algn="r"/>
            <a:r>
              <a:rPr lang="en-NZ" sz="3200"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Difficulty accessing support</a:t>
            </a:r>
            <a:endParaRPr lang="en-NZ" sz="3200" dirty="0">
              <a:solidFill>
                <a:schemeClr val="tx1">
                  <a:lumMod val="95000"/>
                </a:schemeClr>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83E798E-5BB0-336C-9741-2083E4568F17}"/>
              </a:ext>
            </a:extLst>
          </p:cNvPr>
          <p:cNvSpPr>
            <a:spLocks noGrp="1"/>
          </p:cNvSpPr>
          <p:nvPr>
            <p:ph idx="1"/>
          </p:nvPr>
        </p:nvSpPr>
        <p:spPr>
          <a:xfrm>
            <a:off x="3747406" y="609600"/>
            <a:ext cx="4767935" cy="5867400"/>
          </a:xfrm>
        </p:spPr>
        <p:txBody>
          <a:bodyPr anchor="ctr">
            <a:normAutofit/>
          </a:bodyPr>
          <a:lstStyle/>
          <a:p>
            <a:pPr marL="0" indent="0">
              <a:buNone/>
            </a:pPr>
            <a:r>
              <a:rPr lang="en-NZ" i="1"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So, I’ve got an FGC today. Police referred him under 14(1)(e) because OT weren’t taking any action. </a:t>
            </a:r>
          </a:p>
          <a:p>
            <a:pPr marL="0" indent="0">
              <a:buNone/>
            </a:pPr>
            <a:r>
              <a:rPr lang="en-NZ" i="1"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Police referred him in September last year for an FGC, we’re getting it today [11 months later]. </a:t>
            </a:r>
          </a:p>
          <a:p>
            <a:pPr marL="0" indent="0">
              <a:buNone/>
            </a:pPr>
            <a:r>
              <a:rPr lang="en-NZ" i="1"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So, what’s the problem there? Delay. It’s the same with the Family Court, delay, delay, delay, not in the child’s sense of time, not the action needed when it needs to be. </a:t>
            </a:r>
            <a:r>
              <a:rPr lang="en-NZ"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(Lawyer, Jasmine)</a:t>
            </a:r>
          </a:p>
          <a:p>
            <a:endParaRPr lang="en-NZ" sz="1700" dirty="0">
              <a:solidFill>
                <a:schemeClr val="tx1">
                  <a:lumMod val="95000"/>
                </a:schemeClr>
              </a:solidFill>
            </a:endParaRPr>
          </a:p>
        </p:txBody>
      </p:sp>
    </p:spTree>
    <p:extLst>
      <p:ext uri="{BB962C8B-B14F-4D97-AF65-F5344CB8AC3E}">
        <p14:creationId xmlns:p14="http://schemas.microsoft.com/office/powerpoint/2010/main" val="314788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D4E11C7-7BD5-4045-AC27-3F529BEC7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60E1F63D-ED35-AF56-664E-F399844253AF}"/>
              </a:ext>
            </a:extLst>
          </p:cNvPr>
          <p:cNvSpPr>
            <a:spLocks noGrp="1"/>
          </p:cNvSpPr>
          <p:nvPr>
            <p:ph type="title"/>
          </p:nvPr>
        </p:nvSpPr>
        <p:spPr>
          <a:xfrm>
            <a:off x="628650" y="1115786"/>
            <a:ext cx="2605388" cy="4626428"/>
          </a:xfrm>
          <a:effectLst/>
        </p:spPr>
        <p:txBody>
          <a:bodyPr anchor="ctr">
            <a:normAutofit/>
          </a:bodyPr>
          <a:lstStyle/>
          <a:p>
            <a:pPr algn="r"/>
            <a:r>
              <a:rPr lang="en-NZ" sz="3200" dirty="0">
                <a:solidFill>
                  <a:schemeClr val="tx1">
                    <a:lumMod val="95000"/>
                  </a:schemeClr>
                </a:solidFill>
                <a:effectLst/>
                <a:latin typeface="Arial" panose="020B0604020202020204" pitchFamily="34" charset="0"/>
                <a:ea typeface="Calibri" panose="020F0502020204030204" pitchFamily="34" charset="0"/>
                <a:cs typeface="Arial" panose="020B0604020202020204" pitchFamily="34" charset="0"/>
              </a:rPr>
              <a:t>Difficulty accessing support</a:t>
            </a:r>
            <a:endParaRPr lang="en-NZ" sz="3200" dirty="0">
              <a:solidFill>
                <a:schemeClr val="tx1">
                  <a:lumMod val="95000"/>
                </a:schemeClr>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83E798E-5BB0-336C-9741-2083E4568F17}"/>
              </a:ext>
            </a:extLst>
          </p:cNvPr>
          <p:cNvSpPr>
            <a:spLocks noGrp="1"/>
          </p:cNvSpPr>
          <p:nvPr>
            <p:ph idx="1"/>
          </p:nvPr>
        </p:nvSpPr>
        <p:spPr>
          <a:xfrm>
            <a:off x="3747406" y="609600"/>
            <a:ext cx="4767935" cy="5867400"/>
          </a:xfrm>
        </p:spPr>
        <p:txBody>
          <a:bodyPr anchor="ctr">
            <a:normAutofit/>
          </a:bodyPr>
          <a:lstStyle/>
          <a:p>
            <a:pPr marL="0" indent="0">
              <a:buNone/>
            </a:pPr>
            <a:r>
              <a:rPr lang="en-NZ" sz="2400" i="1" dirty="0">
                <a:effectLst/>
                <a:latin typeface="Arial" panose="020B0604020202020204" pitchFamily="34" charset="0"/>
                <a:ea typeface="Calibri" panose="020F0502020204030204" pitchFamily="34" charset="0"/>
                <a:cs typeface="Arial" panose="020B0604020202020204" pitchFamily="34" charset="0"/>
              </a:rPr>
              <a:t>If a doctor had listened to me back when she was smaller, I reckon, if she had gotten the help when she was 2, I believe it would have been different </a:t>
            </a:r>
            <a:r>
              <a:rPr lang="en-NZ" i="1" dirty="0">
                <a:latin typeface="Arial" panose="020B0604020202020204" pitchFamily="34" charset="0"/>
                <a:ea typeface="Calibri" panose="020F0502020204030204" pitchFamily="34" charset="0"/>
                <a:cs typeface="Arial" panose="020B0604020202020204" pitchFamily="34" charset="0"/>
              </a:rPr>
              <a:t>(</a:t>
            </a:r>
            <a:r>
              <a:rPr lang="en-NZ" sz="2400" dirty="0" err="1">
                <a:effectLst/>
                <a:latin typeface="Arial" panose="020B0604020202020204" pitchFamily="34" charset="0"/>
                <a:ea typeface="Calibri" panose="020F0502020204030204" pitchFamily="34" charset="0"/>
                <a:cs typeface="Arial" panose="020B0604020202020204" pitchFamily="34" charset="0"/>
              </a:rPr>
              <a:t>Whānau</a:t>
            </a:r>
            <a:r>
              <a:rPr lang="en-NZ" sz="2400" dirty="0">
                <a:effectLst/>
                <a:latin typeface="Arial" panose="020B0604020202020204" pitchFamily="34" charset="0"/>
                <a:ea typeface="Calibri" panose="020F0502020204030204" pitchFamily="34" charset="0"/>
                <a:cs typeface="Arial" panose="020B0604020202020204" pitchFamily="34" charset="0"/>
              </a:rPr>
              <a:t> member)</a:t>
            </a:r>
          </a:p>
          <a:p>
            <a:pPr marL="0" indent="0">
              <a:buNone/>
            </a:pPr>
            <a:endParaRPr lang="en-NZ" sz="24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NZ" i="1"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NZ" sz="1700" dirty="0">
              <a:solidFill>
                <a:schemeClr val="tx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6851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Internal Branding\POWERPOINT\PNG\POWER POINT TEMPLATE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ctrTitle"/>
          </p:nvPr>
        </p:nvSpPr>
        <p:spPr>
          <a:xfrm>
            <a:off x="683568" y="2348880"/>
            <a:ext cx="7772400" cy="1470025"/>
          </a:xfrm>
        </p:spPr>
        <p:txBody>
          <a:bodyPr>
            <a:noAutofit/>
          </a:bodyPr>
          <a:lstStyle/>
          <a:p>
            <a:r>
              <a:rPr lang="en-NZ" sz="4800" dirty="0">
                <a:solidFill>
                  <a:prstClr val="white"/>
                </a:solidFill>
                <a:latin typeface="Roboto Black" panose="02000000000000000000" pitchFamily="2" charset="0"/>
                <a:ea typeface="Roboto Black" panose="02000000000000000000" pitchFamily="2" charset="0"/>
                <a:cs typeface="Roboto Black" panose="02000000000000000000" pitchFamily="2" charset="0"/>
              </a:rPr>
              <a:t>Damian O</a:t>
            </a:r>
            <a:endParaRPr lang="en-NZ" sz="4800" i="1" dirty="0">
              <a:solidFill>
                <a:prstClr val="white"/>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012936" y="2745110"/>
            <a:ext cx="7443031" cy="1200329"/>
          </a:xfrm>
          <a:prstGeom prst="rect">
            <a:avLst/>
          </a:prstGeom>
          <a:noFill/>
        </p:spPr>
        <p:txBody>
          <a:bodyPr wrap="square" rtlCol="0" anchor="t">
            <a:spAutoFit/>
          </a:bodyPr>
          <a:lstStyle/>
          <a:p>
            <a:r>
              <a:rPr lang="en-NZ" sz="3600" dirty="0">
                <a:latin typeface="Roboto Black"/>
                <a:ea typeface="Roboto Black" panose="02000000000000000000" pitchFamily="2" charset="0"/>
                <a:cs typeface="Roboto Black" panose="02000000000000000000" pitchFamily="2" charset="0"/>
              </a:rPr>
              <a:t>Context: </a:t>
            </a:r>
            <a:r>
              <a:rPr lang="en-NZ" sz="3600" i="1" dirty="0">
                <a:latin typeface="Roboto" panose="02000000000000000000" pitchFamily="2" charset="0"/>
                <a:ea typeface="Roboto" panose="02000000000000000000" pitchFamily="2" charset="0"/>
                <a:cs typeface="Roboto Black" panose="02000000000000000000" pitchFamily="2" charset="0"/>
              </a:rPr>
              <a:t>A brief overview of some current trends in youth justice</a:t>
            </a:r>
            <a:endParaRPr lang="en-NZ" sz="3600" i="1" dirty="0">
              <a:latin typeface="Roboto" panose="02000000000000000000" pitchFamily="2" charset="0"/>
              <a:ea typeface="Roboto" panose="02000000000000000000" pitchFamily="2" charset="0"/>
              <a:cs typeface="Roboto Medium" panose="02000000000000000000" pitchFamily="2" charset="0"/>
            </a:endParaRPr>
          </a:p>
        </p:txBody>
      </p:sp>
    </p:spTree>
    <p:extLst>
      <p:ext uri="{BB962C8B-B14F-4D97-AF65-F5344CB8AC3E}">
        <p14:creationId xmlns:p14="http://schemas.microsoft.com/office/powerpoint/2010/main" val="42154727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84080-5CC5-AF8D-72D2-6CF9B173A5C5}"/>
              </a:ext>
            </a:extLst>
          </p:cNvPr>
          <p:cNvSpPr>
            <a:spLocks noGrp="1"/>
          </p:cNvSpPr>
          <p:nvPr>
            <p:ph type="title"/>
          </p:nvPr>
        </p:nvSpPr>
        <p:spPr>
          <a:xfrm>
            <a:off x="304800" y="152400"/>
            <a:ext cx="8686800" cy="1143637"/>
          </a:xfrm>
        </p:spPr>
        <p:txBody>
          <a:bodyPr>
            <a:normAutofit/>
          </a:bodyPr>
          <a:lstStyle/>
          <a:p>
            <a:pPr algn="ctr"/>
            <a:r>
              <a:rPr lang="en-US" sz="2800" dirty="0">
                <a:solidFill>
                  <a:schemeClr val="tx1"/>
                </a:solidFill>
                <a:latin typeface="Arial" panose="020B0604020202020204" pitchFamily="34" charset="0"/>
                <a:cs typeface="Arial" panose="020B0604020202020204" pitchFamily="34" charset="0"/>
              </a:rPr>
              <a:t>Disconnect between what the Evidence says, </a:t>
            </a:r>
            <a:br>
              <a:rPr lang="en-US" sz="2800" dirty="0">
                <a:solidFill>
                  <a:schemeClr val="tx1"/>
                </a:solidFill>
                <a:latin typeface="Arial" panose="020B0604020202020204" pitchFamily="34" charset="0"/>
                <a:cs typeface="Arial" panose="020B0604020202020204" pitchFamily="34" charset="0"/>
              </a:rPr>
            </a:br>
            <a:r>
              <a:rPr lang="en-US" sz="2800" dirty="0">
                <a:solidFill>
                  <a:schemeClr val="tx1"/>
                </a:solidFill>
                <a:latin typeface="Arial" panose="020B0604020202020204" pitchFamily="34" charset="0"/>
                <a:cs typeface="Arial" panose="020B0604020202020204" pitchFamily="34" charset="0"/>
              </a:rPr>
              <a:t>Policy and Practice</a:t>
            </a:r>
            <a:endParaRPr lang="en-NZ" sz="28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D1CF3FA-6298-F372-BBE6-0493D9839635}"/>
              </a:ext>
            </a:extLst>
          </p:cNvPr>
          <p:cNvPicPr>
            <a:picLocks noChangeAspect="1"/>
          </p:cNvPicPr>
          <p:nvPr/>
        </p:nvPicPr>
        <p:blipFill>
          <a:blip r:embed="rId2"/>
          <a:stretch>
            <a:fillRect/>
          </a:stretch>
        </p:blipFill>
        <p:spPr>
          <a:xfrm>
            <a:off x="3427927" y="1255135"/>
            <a:ext cx="2767557" cy="3458533"/>
          </a:xfrm>
          <a:prstGeom prst="rect">
            <a:avLst/>
          </a:prstGeom>
        </p:spPr>
      </p:pic>
      <p:pic>
        <p:nvPicPr>
          <p:cNvPr id="3" name="Picture 2">
            <a:extLst>
              <a:ext uri="{FF2B5EF4-FFF2-40B4-BE49-F238E27FC236}">
                <a16:creationId xmlns:a16="http://schemas.microsoft.com/office/drawing/2014/main" id="{51068FEF-990D-1AB3-C8A6-B6FF044837B2}"/>
              </a:ext>
            </a:extLst>
          </p:cNvPr>
          <p:cNvPicPr>
            <a:picLocks noChangeAspect="1"/>
          </p:cNvPicPr>
          <p:nvPr/>
        </p:nvPicPr>
        <p:blipFill>
          <a:blip r:embed="rId3"/>
          <a:stretch>
            <a:fillRect/>
          </a:stretch>
        </p:blipFill>
        <p:spPr>
          <a:xfrm>
            <a:off x="0" y="4800600"/>
            <a:ext cx="3429000" cy="2057400"/>
          </a:xfrm>
          <a:prstGeom prst="rect">
            <a:avLst/>
          </a:prstGeom>
        </p:spPr>
      </p:pic>
      <p:pic>
        <p:nvPicPr>
          <p:cNvPr id="5" name="Picture 4">
            <a:extLst>
              <a:ext uri="{FF2B5EF4-FFF2-40B4-BE49-F238E27FC236}">
                <a16:creationId xmlns:a16="http://schemas.microsoft.com/office/drawing/2014/main" id="{CB61CD80-2879-7F73-8B3B-C86860D7552D}"/>
              </a:ext>
            </a:extLst>
          </p:cNvPr>
          <p:cNvPicPr>
            <a:picLocks noChangeAspect="1"/>
          </p:cNvPicPr>
          <p:nvPr/>
        </p:nvPicPr>
        <p:blipFill>
          <a:blip r:embed="rId4"/>
          <a:stretch>
            <a:fillRect/>
          </a:stretch>
        </p:blipFill>
        <p:spPr>
          <a:xfrm>
            <a:off x="6350916" y="4648670"/>
            <a:ext cx="2793084" cy="2209330"/>
          </a:xfrm>
          <a:prstGeom prst="rect">
            <a:avLst/>
          </a:prstGeom>
        </p:spPr>
      </p:pic>
    </p:spTree>
    <p:extLst>
      <p:ext uri="{BB962C8B-B14F-4D97-AF65-F5344CB8AC3E}">
        <p14:creationId xmlns:p14="http://schemas.microsoft.com/office/powerpoint/2010/main" val="32294497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A4622E-74D7-C9D8-C1D5-21115A96B92B}"/>
              </a:ext>
            </a:extLst>
          </p:cNvPr>
          <p:cNvPicPr>
            <a:picLocks noChangeAspect="1"/>
          </p:cNvPicPr>
          <p:nvPr/>
        </p:nvPicPr>
        <p:blipFill rotWithShape="1">
          <a:blip r:embed="rId3"/>
          <a:srcRect l="10751" r="4953" b="1"/>
          <a:stretch/>
        </p:blipFill>
        <p:spPr>
          <a:xfrm>
            <a:off x="5886450" y="10"/>
            <a:ext cx="3257550" cy="2907946"/>
          </a:xfrm>
          <a:prstGeom prst="rect">
            <a:avLst/>
          </a:prstGeom>
        </p:spPr>
      </p:pic>
      <p:pic>
        <p:nvPicPr>
          <p:cNvPr id="5" name="Picture 4">
            <a:extLst>
              <a:ext uri="{FF2B5EF4-FFF2-40B4-BE49-F238E27FC236}">
                <a16:creationId xmlns:a16="http://schemas.microsoft.com/office/drawing/2014/main" id="{437A3BE2-39ED-B528-267D-ECF869D260F3}"/>
              </a:ext>
            </a:extLst>
          </p:cNvPr>
          <p:cNvPicPr>
            <a:picLocks noChangeAspect="1"/>
          </p:cNvPicPr>
          <p:nvPr/>
        </p:nvPicPr>
        <p:blipFill rotWithShape="1">
          <a:blip r:embed="rId4"/>
          <a:srcRect l="24644" r="36596" b="1"/>
          <a:stretch/>
        </p:blipFill>
        <p:spPr>
          <a:xfrm>
            <a:off x="5886450" y="2907956"/>
            <a:ext cx="3257550" cy="3950043"/>
          </a:xfrm>
          <a:prstGeom prst="rect">
            <a:avLst/>
          </a:prstGeom>
        </p:spPr>
      </p:pic>
      <p:sp useBgFill="1">
        <p:nvSpPr>
          <p:cNvPr id="10" name="Rectangle 9">
            <a:extLst>
              <a:ext uri="{FF2B5EF4-FFF2-40B4-BE49-F238E27FC236}">
                <a16:creationId xmlns:a16="http://schemas.microsoft.com/office/drawing/2014/main" id="{F7F9F02B-DB04-4B60-859E-78BED6F40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88645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34BDED-6CF6-2144-A8D8-8DFFF87ED6B8}"/>
              </a:ext>
            </a:extLst>
          </p:cNvPr>
          <p:cNvSpPr>
            <a:spLocks noGrp="1"/>
          </p:cNvSpPr>
          <p:nvPr>
            <p:ph idx="1"/>
          </p:nvPr>
        </p:nvSpPr>
        <p:spPr>
          <a:xfrm>
            <a:off x="685800" y="1253331"/>
            <a:ext cx="4638235" cy="4351338"/>
          </a:xfrm>
        </p:spPr>
        <p:txBody>
          <a:bodyPr>
            <a:normAutofit/>
          </a:bodyPr>
          <a:lstStyle/>
          <a:p>
            <a:pPr marL="0" indent="0">
              <a:buNone/>
            </a:pPr>
            <a:r>
              <a:rPr lang="en-NZ" sz="2200" dirty="0">
                <a:effectLst/>
                <a:latin typeface="Arial" panose="020B0604020202020204" pitchFamily="34" charset="0"/>
                <a:ea typeface="Calibri" panose="020F0502020204030204" pitchFamily="34" charset="0"/>
                <a:cs typeface="Arial" panose="020B0604020202020204" pitchFamily="34" charset="0"/>
              </a:rPr>
              <a:t>Despite youth justice reforms since the late 1980s in New Zealand, law and practice about children who offend between 10 to 13 years has been often overlooked. </a:t>
            </a:r>
          </a:p>
          <a:p>
            <a:pPr marL="0" indent="0">
              <a:buNone/>
            </a:pPr>
            <a:endParaRPr lang="en-NZ" sz="22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NZ" sz="22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en-NZ" sz="2200" dirty="0">
                <a:effectLst/>
                <a:latin typeface="Arial" panose="020B0604020202020204" pitchFamily="34" charset="0"/>
                <a:ea typeface="Calibri" panose="020F0502020204030204" pitchFamily="34" charset="0"/>
                <a:cs typeface="Arial" panose="020B0604020202020204" pitchFamily="34" charset="0"/>
              </a:rPr>
              <a:t>This limits the child welfare system’s and Family Court’s ability to use evidence-based resources to improve outcomes, and hampers systemic improvement. </a:t>
            </a:r>
            <a:endParaRPr lang="en-NZ"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2223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B3FE1F-465D-4ECC-963E-411A6B9D0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F5F78A-2E17-423D-8913-F994DD012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2B9FC3B-FACB-729E-5046-7A65E1C0C368}"/>
              </a:ext>
            </a:extLst>
          </p:cNvPr>
          <p:cNvPicPr>
            <a:picLocks noGrp="1" noChangeAspect="1"/>
          </p:cNvPicPr>
          <p:nvPr>
            <p:ph idx="1"/>
          </p:nvPr>
        </p:nvPicPr>
        <p:blipFill>
          <a:blip r:embed="rId4"/>
          <a:stretch>
            <a:fillRect/>
          </a:stretch>
        </p:blipFill>
        <p:spPr>
          <a:xfrm>
            <a:off x="482600" y="729975"/>
            <a:ext cx="8178799" cy="5398050"/>
          </a:xfrm>
          <a:prstGeom prst="rect">
            <a:avLst/>
          </a:prstGeom>
        </p:spPr>
      </p:pic>
    </p:spTree>
    <p:extLst>
      <p:ext uri="{BB962C8B-B14F-4D97-AF65-F5344CB8AC3E}">
        <p14:creationId xmlns:p14="http://schemas.microsoft.com/office/powerpoint/2010/main" val="35256520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619B3503-D505-49AA-97C1-B299D58DB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809" y="0"/>
            <a:ext cx="6093190"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1">
            <a:extLst>
              <a:ext uri="{FF2B5EF4-FFF2-40B4-BE49-F238E27FC236}">
                <a16:creationId xmlns:a16="http://schemas.microsoft.com/office/drawing/2014/main" id="{E39A2319-946A-4C65-9B7C-1F86E9B1B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050810"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1F907A9-2656-71D2-BF26-0D3831E37444}"/>
              </a:ext>
            </a:extLst>
          </p:cNvPr>
          <p:cNvSpPr>
            <a:spLocks noGrp="1"/>
          </p:cNvSpPr>
          <p:nvPr>
            <p:ph type="title"/>
          </p:nvPr>
        </p:nvSpPr>
        <p:spPr>
          <a:xfrm>
            <a:off x="485916" y="1349680"/>
            <a:ext cx="2198490" cy="4449541"/>
          </a:xfrm>
        </p:spPr>
        <p:txBody>
          <a:bodyPr anchor="t">
            <a:normAutofit/>
          </a:bodyPr>
          <a:lstStyle/>
          <a:p>
            <a:r>
              <a:rPr lang="en-NZ" sz="3200" dirty="0">
                <a:solidFill>
                  <a:schemeClr val="tx1"/>
                </a:solidFill>
                <a:effectLst/>
                <a:latin typeface="Arial" panose="020B0604020202020204" pitchFamily="34" charset="0"/>
                <a:ea typeface="Calibri" panose="020F0502020204030204" pitchFamily="34" charset="0"/>
                <a:cs typeface="Arial" panose="020B0604020202020204" pitchFamily="34" charset="0"/>
              </a:rPr>
              <a:t>Lack of joining the dots</a:t>
            </a:r>
            <a:endParaRPr lang="en-NZ" sz="3200" dirty="0">
              <a:solidFill>
                <a:schemeClr val="tx1"/>
              </a:solidFill>
            </a:endParaRPr>
          </a:p>
        </p:txBody>
      </p:sp>
      <p:graphicFrame>
        <p:nvGraphicFramePr>
          <p:cNvPr id="16" name="Content Placeholder 2">
            <a:extLst>
              <a:ext uri="{FF2B5EF4-FFF2-40B4-BE49-F238E27FC236}">
                <a16:creationId xmlns:a16="http://schemas.microsoft.com/office/drawing/2014/main" id="{2B67491C-24EB-033D-E557-EB0C4B8EAE56}"/>
              </a:ext>
            </a:extLst>
          </p:cNvPr>
          <p:cNvGraphicFramePr>
            <a:graphicFrameLocks noGrp="1"/>
          </p:cNvGraphicFramePr>
          <p:nvPr>
            <p:ph idx="1"/>
            <p:extLst>
              <p:ext uri="{D42A27DB-BD31-4B8C-83A1-F6EECF244321}">
                <p14:modId xmlns:p14="http://schemas.microsoft.com/office/powerpoint/2010/main" val="3797126303"/>
              </p:ext>
            </p:extLst>
          </p:nvPr>
        </p:nvGraphicFramePr>
        <p:xfrm>
          <a:off x="3462470" y="1524000"/>
          <a:ext cx="5184184"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31351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619B3503-D505-49AA-97C1-B299D58DB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809" y="0"/>
            <a:ext cx="6093190"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1">
            <a:extLst>
              <a:ext uri="{FF2B5EF4-FFF2-40B4-BE49-F238E27FC236}">
                <a16:creationId xmlns:a16="http://schemas.microsoft.com/office/drawing/2014/main" id="{E39A2319-946A-4C65-9B7C-1F86E9B1B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050810"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1F907A9-2656-71D2-BF26-0D3831E37444}"/>
              </a:ext>
            </a:extLst>
          </p:cNvPr>
          <p:cNvSpPr>
            <a:spLocks noGrp="1"/>
          </p:cNvSpPr>
          <p:nvPr>
            <p:ph type="title"/>
          </p:nvPr>
        </p:nvSpPr>
        <p:spPr>
          <a:xfrm>
            <a:off x="485916" y="1349680"/>
            <a:ext cx="2198490" cy="4449541"/>
          </a:xfrm>
        </p:spPr>
        <p:txBody>
          <a:bodyPr anchor="t">
            <a:normAutofit/>
          </a:bodyPr>
          <a:lstStyle/>
          <a:p>
            <a:r>
              <a:rPr lang="en-NZ" sz="3200" dirty="0">
                <a:solidFill>
                  <a:schemeClr val="tx1"/>
                </a:solidFill>
                <a:latin typeface="Arial" panose="020B0604020202020204" pitchFamily="34" charset="0"/>
                <a:cs typeface="Arial" panose="020B0604020202020204" pitchFamily="34" charset="0"/>
              </a:rPr>
              <a:t>Systemic challenges</a:t>
            </a:r>
            <a:endParaRPr lang="en-NZ" sz="3200" dirty="0">
              <a:solidFill>
                <a:schemeClr val="tx1"/>
              </a:solidFill>
            </a:endParaRPr>
          </a:p>
        </p:txBody>
      </p:sp>
      <p:graphicFrame>
        <p:nvGraphicFramePr>
          <p:cNvPr id="16" name="Content Placeholder 2">
            <a:extLst>
              <a:ext uri="{FF2B5EF4-FFF2-40B4-BE49-F238E27FC236}">
                <a16:creationId xmlns:a16="http://schemas.microsoft.com/office/drawing/2014/main" id="{2B67491C-24EB-033D-E557-EB0C4B8EAE56}"/>
              </a:ext>
            </a:extLst>
          </p:cNvPr>
          <p:cNvGraphicFramePr>
            <a:graphicFrameLocks noGrp="1"/>
          </p:cNvGraphicFramePr>
          <p:nvPr>
            <p:ph idx="1"/>
            <p:extLst>
              <p:ext uri="{D42A27DB-BD31-4B8C-83A1-F6EECF244321}">
                <p14:modId xmlns:p14="http://schemas.microsoft.com/office/powerpoint/2010/main" val="522166387"/>
              </p:ext>
            </p:extLst>
          </p:nvPr>
        </p:nvGraphicFramePr>
        <p:xfrm>
          <a:off x="3473900" y="770021"/>
          <a:ext cx="5184184" cy="502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752349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p:spPr>
        <p:txBody>
          <a:bodyPr vert="horz" lIns="91440" tIns="45720" rIns="91440" bIns="45720" rtlCol="0" anchor="ctr">
            <a:normAutofit/>
          </a:bodyPr>
          <a:lstStyle/>
          <a:p>
            <a:pPr defTabSz="914400"/>
            <a:r>
              <a:rPr lang="en-US" sz="5400" dirty="0"/>
              <a:t>What can you do?</a:t>
            </a:r>
          </a:p>
        </p:txBody>
      </p:sp>
      <p:sp>
        <p:nvSpPr>
          <p:cNvPr id="12" name="Rounded Rectangle 17">
            <a:extLst>
              <a:ext uri="{FF2B5EF4-FFF2-40B4-BE49-F238E27FC236}">
                <a16:creationId xmlns:a16="http://schemas.microsoft.com/office/drawing/2014/main" id="{15045B1D-AED4-407C-BC82-BF20E4E4F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948070"/>
            <a:ext cx="3579874" cy="3896140"/>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ChangeAspect="1"/>
          </p:cNvPicPr>
          <p:nvPr/>
        </p:nvPicPr>
        <p:blipFill rotWithShape="1">
          <a:blip r:embed="rId3"/>
          <a:srcRect l="26550" r="19196" b="-3"/>
          <a:stretch/>
        </p:blipFill>
        <p:spPr>
          <a:xfrm>
            <a:off x="848379" y="2268111"/>
            <a:ext cx="3140416" cy="3256059"/>
          </a:xfrm>
          <a:prstGeom prst="rect">
            <a:avLst/>
          </a:prstGeom>
        </p:spPr>
      </p:pic>
    </p:spTree>
    <p:extLst>
      <p:ext uri="{BB962C8B-B14F-4D97-AF65-F5344CB8AC3E}">
        <p14:creationId xmlns:p14="http://schemas.microsoft.com/office/powerpoint/2010/main" val="24238676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D4E11C7-7BD5-4045-AC27-3F529BEC7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60E1F63D-ED35-AF56-664E-F399844253AF}"/>
              </a:ext>
            </a:extLst>
          </p:cNvPr>
          <p:cNvSpPr>
            <a:spLocks noGrp="1"/>
          </p:cNvSpPr>
          <p:nvPr>
            <p:ph type="title"/>
          </p:nvPr>
        </p:nvSpPr>
        <p:spPr>
          <a:xfrm>
            <a:off x="628650" y="1115786"/>
            <a:ext cx="2605388" cy="4626428"/>
          </a:xfrm>
          <a:effectLst/>
        </p:spPr>
        <p:txBody>
          <a:bodyPr anchor="ctr">
            <a:normAutofit/>
          </a:bodyPr>
          <a:lstStyle/>
          <a:p>
            <a:pPr algn="r"/>
            <a:endParaRPr lang="en-NZ" sz="3200" dirty="0">
              <a:solidFill>
                <a:schemeClr val="tx1">
                  <a:lumMod val="95000"/>
                </a:schemeClr>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83E798E-5BB0-336C-9741-2083E4568F17}"/>
              </a:ext>
            </a:extLst>
          </p:cNvPr>
          <p:cNvSpPr>
            <a:spLocks noGrp="1"/>
          </p:cNvSpPr>
          <p:nvPr>
            <p:ph idx="1"/>
          </p:nvPr>
        </p:nvSpPr>
        <p:spPr>
          <a:xfrm>
            <a:off x="4490026" y="609600"/>
            <a:ext cx="4272974" cy="5867400"/>
          </a:xfrm>
        </p:spPr>
        <p:txBody>
          <a:bodyPr anchor="ctr">
            <a:normAutofit/>
          </a:bodyPr>
          <a:lstStyle/>
          <a:p>
            <a:r>
              <a:rPr lang="en-US" sz="2400" i="1" dirty="0">
                <a:effectLst/>
                <a:latin typeface="Arial" panose="020B0604020202020204" pitchFamily="34" charset="0"/>
                <a:ea typeface="Calibri" panose="020F0502020204030204" pitchFamily="34" charset="0"/>
                <a:cs typeface="Arial" panose="020B0604020202020204" pitchFamily="34" charset="0"/>
              </a:rPr>
              <a:t>What has happened to you?</a:t>
            </a:r>
          </a:p>
          <a:p>
            <a:r>
              <a:rPr lang="en-US" sz="2400" i="1" dirty="0">
                <a:effectLst/>
                <a:latin typeface="Arial" panose="020B0604020202020204" pitchFamily="34" charset="0"/>
                <a:ea typeface="Calibri" panose="020F0502020204030204" pitchFamily="34" charset="0"/>
                <a:cs typeface="Arial" panose="020B0604020202020204" pitchFamily="34" charset="0"/>
              </a:rPr>
              <a:t>How did it affect you? </a:t>
            </a:r>
          </a:p>
          <a:p>
            <a:r>
              <a:rPr lang="en-US" sz="2400" i="1" dirty="0">
                <a:effectLst/>
                <a:latin typeface="Arial" panose="020B0604020202020204" pitchFamily="34" charset="0"/>
                <a:ea typeface="Calibri" panose="020F0502020204030204" pitchFamily="34" charset="0"/>
                <a:cs typeface="Arial" panose="020B0604020202020204" pitchFamily="34" charset="0"/>
              </a:rPr>
              <a:t>What sense did you make of it?</a:t>
            </a:r>
          </a:p>
          <a:p>
            <a:r>
              <a:rPr lang="en-US" sz="2400" i="1" dirty="0">
                <a:effectLst/>
                <a:latin typeface="Arial" panose="020B0604020202020204" pitchFamily="34" charset="0"/>
                <a:ea typeface="Calibri" panose="020F0502020204030204" pitchFamily="34" charset="0"/>
                <a:cs typeface="Arial" panose="020B0604020202020204" pitchFamily="34" charset="0"/>
              </a:rPr>
              <a:t>What did you have to do to survive? </a:t>
            </a:r>
          </a:p>
          <a:p>
            <a:pPr marL="0" indent="0">
              <a:buNone/>
            </a:pPr>
            <a:endParaRPr lang="en-NZ" sz="1700" dirty="0">
              <a:solidFill>
                <a:schemeClr val="tx1">
                  <a:lumMod val="95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9886F05-C97F-4C09-B76F-3F4CA327F3E5}"/>
              </a:ext>
            </a:extLst>
          </p:cNvPr>
          <p:cNvPicPr>
            <a:picLocks noChangeAspect="1"/>
          </p:cNvPicPr>
          <p:nvPr/>
        </p:nvPicPr>
        <p:blipFill>
          <a:blip r:embed="rId4"/>
          <a:stretch>
            <a:fillRect/>
          </a:stretch>
        </p:blipFill>
        <p:spPr>
          <a:xfrm>
            <a:off x="381000" y="1057949"/>
            <a:ext cx="3728026" cy="4970702"/>
          </a:xfrm>
          <a:prstGeom prst="rect">
            <a:avLst/>
          </a:prstGeom>
          <a:ln w="190500" cap="flat" cmpd="thinThick">
            <a:solidFill>
              <a:srgbClr val="FFFFFF"/>
            </a:solidFill>
            <a:prstDash val="solid"/>
            <a:round/>
          </a:ln>
        </p:spPr>
      </p:pic>
    </p:spTree>
    <p:extLst>
      <p:ext uri="{BB962C8B-B14F-4D97-AF65-F5344CB8AC3E}">
        <p14:creationId xmlns:p14="http://schemas.microsoft.com/office/powerpoint/2010/main" val="21624852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259537-A63A-E452-9875-8E3D0E91B406}"/>
              </a:ext>
            </a:extLst>
          </p:cNvPr>
          <p:cNvPicPr>
            <a:picLocks noChangeAspect="1"/>
          </p:cNvPicPr>
          <p:nvPr/>
        </p:nvPicPr>
        <p:blipFill>
          <a:blip r:embed="rId3"/>
          <a:stretch>
            <a:fillRect/>
          </a:stretch>
        </p:blipFill>
        <p:spPr>
          <a:xfrm>
            <a:off x="1276765" y="943649"/>
            <a:ext cx="6605583" cy="4970702"/>
          </a:xfrm>
          <a:prstGeom prst="rect">
            <a:avLst/>
          </a:prstGeom>
          <a:ln w="190500" cap="flat" cmpd="thinThick">
            <a:solidFill>
              <a:srgbClr val="FFFFFF"/>
            </a:solidFill>
            <a:prstDash val="solid"/>
            <a:round/>
          </a:ln>
        </p:spPr>
      </p:pic>
    </p:spTree>
    <p:extLst>
      <p:ext uri="{BB962C8B-B14F-4D97-AF65-F5344CB8AC3E}">
        <p14:creationId xmlns:p14="http://schemas.microsoft.com/office/powerpoint/2010/main" val="1195545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31E412-BDCE-897D-55C2-5F0DB876736D}"/>
              </a:ext>
            </a:extLst>
          </p:cNvPr>
          <p:cNvPicPr>
            <a:picLocks noChangeAspect="1"/>
          </p:cNvPicPr>
          <p:nvPr/>
        </p:nvPicPr>
        <p:blipFill>
          <a:blip r:embed="rId2"/>
          <a:stretch>
            <a:fillRect/>
          </a:stretch>
        </p:blipFill>
        <p:spPr>
          <a:xfrm>
            <a:off x="457200" y="1306990"/>
            <a:ext cx="8257219" cy="4128610"/>
          </a:xfrm>
          <a:prstGeom prst="rect">
            <a:avLst/>
          </a:prstGeom>
          <a:ln w="190500">
            <a:solidFill>
              <a:srgbClr val="FFFFFF"/>
            </a:solidFill>
          </a:ln>
          <a:effectLst>
            <a:reflection blurRad="38100" stA="52000" endA="300" endPos="30000" dir="5400000" sy="-100000" algn="bl" rotWithShape="0"/>
            <a:softEdge rad="19050"/>
          </a:effectLst>
        </p:spPr>
      </p:pic>
    </p:spTree>
    <p:extLst>
      <p:ext uri="{BB962C8B-B14F-4D97-AF65-F5344CB8AC3E}">
        <p14:creationId xmlns:p14="http://schemas.microsoft.com/office/powerpoint/2010/main" val="22144269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F907A9-2656-71D2-BF26-0D3831E37444}"/>
              </a:ext>
            </a:extLst>
          </p:cNvPr>
          <p:cNvSpPr>
            <a:spLocks noGrp="1"/>
          </p:cNvSpPr>
          <p:nvPr>
            <p:ph type="title"/>
          </p:nvPr>
        </p:nvSpPr>
        <p:spPr>
          <a:xfrm>
            <a:off x="628650" y="365125"/>
            <a:ext cx="7886700" cy="1325563"/>
          </a:xfrm>
        </p:spPr>
        <p:txBody>
          <a:bodyPr>
            <a:normAutofit/>
          </a:bodyPr>
          <a:lstStyle/>
          <a:p>
            <a:r>
              <a:rPr lang="en-NZ" cap="small">
                <a:effectLst/>
                <a:latin typeface="Arial" panose="020B0604020202020204" pitchFamily="34" charset="0"/>
                <a:ea typeface="Calibri" panose="020F0502020204030204" pitchFamily="34" charset="0"/>
                <a:cs typeface="Arial" panose="020B0604020202020204" pitchFamily="34" charset="0"/>
              </a:rPr>
              <a:t>Change that works</a:t>
            </a:r>
            <a:endParaRPr lang="en-NZ" cap="small"/>
          </a:p>
        </p:txBody>
      </p:sp>
      <p:graphicFrame>
        <p:nvGraphicFramePr>
          <p:cNvPr id="16" name="Content Placeholder 2">
            <a:extLst>
              <a:ext uri="{FF2B5EF4-FFF2-40B4-BE49-F238E27FC236}">
                <a16:creationId xmlns:a16="http://schemas.microsoft.com/office/drawing/2014/main" id="{2B67491C-24EB-033D-E557-EB0C4B8EAE56}"/>
              </a:ext>
            </a:extLst>
          </p:cNvPr>
          <p:cNvGraphicFramePr>
            <a:graphicFrameLocks noGrp="1"/>
          </p:cNvGraphicFramePr>
          <p:nvPr>
            <p:ph idx="1"/>
            <p:extLst>
              <p:ext uri="{D42A27DB-BD31-4B8C-83A1-F6EECF244321}">
                <p14:modId xmlns:p14="http://schemas.microsoft.com/office/powerpoint/2010/main" val="3795127331"/>
              </p:ext>
            </p:extLst>
          </p:nvPr>
        </p:nvGraphicFramePr>
        <p:xfrm>
          <a:off x="840000" y="1825625"/>
          <a:ext cx="767535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46802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07504" y="57951"/>
            <a:ext cx="4114800" cy="4187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NZ" sz="1400" b="1">
              <a:solidFill>
                <a:prstClr val="white"/>
              </a:solidFill>
              <a:latin typeface="Oswald" panose="00000500000000000000" pitchFamily="2" charset="0"/>
            </a:endParaRPr>
          </a:p>
        </p:txBody>
      </p:sp>
      <p:sp>
        <p:nvSpPr>
          <p:cNvPr id="10" name="Title 1">
            <a:extLst>
              <a:ext uri="{FF2B5EF4-FFF2-40B4-BE49-F238E27FC236}">
                <a16:creationId xmlns:a16="http://schemas.microsoft.com/office/drawing/2014/main" id="{2826CB1F-ECD3-4D36-9937-205C81995BC9}"/>
              </a:ext>
            </a:extLst>
          </p:cNvPr>
          <p:cNvSpPr txBox="1">
            <a:spLocks/>
          </p:cNvSpPr>
          <p:nvPr/>
        </p:nvSpPr>
        <p:spPr>
          <a:xfrm>
            <a:off x="0" y="723659"/>
            <a:ext cx="9163050" cy="781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694944" rtl="0" latinLnBrk="0">
              <a:lnSpc>
                <a:spcPct val="90000"/>
              </a:lnSpc>
              <a:spcBef>
                <a:spcPts val="0"/>
              </a:spcBef>
              <a:spcAft>
                <a:spcPts val="0"/>
              </a:spcAft>
              <a:buClrTx/>
              <a:buSzTx/>
              <a:buFontTx/>
              <a:buNone/>
              <a:tabLst/>
              <a:defRPr sz="3800" b="0" i="0" u="none" strike="noStrike" cap="none" spc="0" baseline="0">
                <a:ln>
                  <a:noFill/>
                </a:ln>
                <a:solidFill>
                  <a:srgbClr val="000000"/>
                </a:solidFill>
                <a:uFillTx/>
                <a:latin typeface="Oswald"/>
                <a:ea typeface="Oswald"/>
                <a:cs typeface="Oswald"/>
                <a:sym typeface="Oswald"/>
              </a:defRPr>
            </a:lvl1pPr>
            <a:lvl2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2pPr>
            <a:lvl3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3pPr>
            <a:lvl4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4pPr>
            <a:lvl5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5pPr>
            <a:lvl6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6pPr>
            <a:lvl7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7pPr>
            <a:lvl8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8pPr>
            <a:lvl9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9pPr>
          </a:lstStyle>
          <a:p>
            <a:pPr algn="ctr" hangingPunct="1"/>
            <a:r>
              <a:rPr lang="en-NZ" sz="3600" b="1">
                <a:solidFill>
                  <a:srgbClr val="5BC5F2"/>
                </a:solidFill>
              </a:rPr>
              <a:t>Police proceedings (10–17 year-olds)</a:t>
            </a:r>
          </a:p>
        </p:txBody>
      </p:sp>
      <p:sp>
        <p:nvSpPr>
          <p:cNvPr id="6" name="TextBox 5">
            <a:extLst>
              <a:ext uri="{FF2B5EF4-FFF2-40B4-BE49-F238E27FC236}">
                <a16:creationId xmlns:a16="http://schemas.microsoft.com/office/drawing/2014/main" id="{0B9807C6-2E1A-136E-5C99-DB86CCE298D4}"/>
              </a:ext>
            </a:extLst>
          </p:cNvPr>
          <p:cNvSpPr txBox="1"/>
          <p:nvPr/>
        </p:nvSpPr>
        <p:spPr>
          <a:xfrm>
            <a:off x="827584" y="5877272"/>
            <a:ext cx="7729873" cy="276999"/>
          </a:xfrm>
          <a:prstGeom prst="rect">
            <a:avLst/>
          </a:prstGeom>
          <a:noFill/>
        </p:spPr>
        <p:txBody>
          <a:bodyPr wrap="none" rtlCol="0">
            <a:spAutoFit/>
          </a:bodyPr>
          <a:lstStyle/>
          <a:p>
            <a:r>
              <a:rPr lang="en-NZ" sz="1200">
                <a:latin typeface="Arial" panose="020B0604020202020204" pitchFamily="34" charset="0"/>
                <a:cs typeface="Arial" panose="020B0604020202020204" pitchFamily="34" charset="0"/>
              </a:rPr>
              <a:t>Source:</a:t>
            </a:r>
            <a:r>
              <a:rPr lang="en-GB" sz="1200">
                <a:hlinkClick r:id="rId4"/>
              </a:rPr>
              <a:t> https://www.police.govt.nz/about-us/statistics-and-publications/data-and-statistics/proceedings-police-stations</a:t>
            </a:r>
            <a:endParaRPr lang="en-NZ" sz="12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0EEF6D9-55AE-1450-5CB8-9DA15EEFBB5C}"/>
              </a:ext>
            </a:extLst>
          </p:cNvPr>
          <p:cNvSpPr txBox="1"/>
          <p:nvPr/>
        </p:nvSpPr>
        <p:spPr>
          <a:xfrm>
            <a:off x="395536" y="1412776"/>
            <a:ext cx="7416824" cy="369332"/>
          </a:xfrm>
          <a:prstGeom prst="rect">
            <a:avLst/>
          </a:prstGeom>
          <a:noFill/>
        </p:spPr>
        <p:txBody>
          <a:bodyPr wrap="square">
            <a:spAutoFit/>
          </a:bodyPr>
          <a:lstStyle/>
          <a:p>
            <a:r>
              <a:rPr lang="en-GB" b="1">
                <a:latin typeface="Arial" panose="020B0604020202020204" pitchFamily="34" charset="0"/>
                <a:cs typeface="Arial" panose="020B0604020202020204" pitchFamily="34" charset="0"/>
              </a:rPr>
              <a:t>Overall, youth crime has decreased</a:t>
            </a:r>
          </a:p>
        </p:txBody>
      </p:sp>
      <p:graphicFrame>
        <p:nvGraphicFramePr>
          <p:cNvPr id="2" name="Chart 1">
            <a:extLst>
              <a:ext uri="{FF2B5EF4-FFF2-40B4-BE49-F238E27FC236}">
                <a16:creationId xmlns:a16="http://schemas.microsoft.com/office/drawing/2014/main" id="{13DD6584-009F-8B3B-65CC-9C426C8F04AC}"/>
              </a:ext>
            </a:extLst>
          </p:cNvPr>
          <p:cNvGraphicFramePr>
            <a:graphicFrameLocks/>
          </p:cNvGraphicFramePr>
          <p:nvPr/>
        </p:nvGraphicFramePr>
        <p:xfrm>
          <a:off x="491067" y="1887855"/>
          <a:ext cx="7416824" cy="391181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193360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F907A9-2656-71D2-BF26-0D3831E37444}"/>
              </a:ext>
            </a:extLst>
          </p:cNvPr>
          <p:cNvSpPr>
            <a:spLocks noGrp="1"/>
          </p:cNvSpPr>
          <p:nvPr>
            <p:ph type="title"/>
          </p:nvPr>
        </p:nvSpPr>
        <p:spPr>
          <a:xfrm>
            <a:off x="228601" y="1349680"/>
            <a:ext cx="2736524" cy="4449541"/>
          </a:xfrm>
        </p:spPr>
        <p:txBody>
          <a:bodyPr anchor="t">
            <a:normAutofit/>
          </a:bodyPr>
          <a:lstStyle/>
          <a:p>
            <a:r>
              <a:rPr lang="en-NZ" sz="3200" cap="small" dirty="0">
                <a:solidFill>
                  <a:schemeClr val="tx1"/>
                </a:solidFill>
                <a:effectLst/>
                <a:latin typeface="Arial" panose="020B0604020202020204" pitchFamily="34" charset="0"/>
                <a:ea typeface="Calibri" panose="020F0502020204030204" pitchFamily="34" charset="0"/>
                <a:cs typeface="Arial" panose="020B0604020202020204" pitchFamily="34" charset="0"/>
              </a:rPr>
              <a:t>Change that works</a:t>
            </a:r>
            <a:endParaRPr lang="en-NZ" sz="3200" cap="small" dirty="0">
              <a:solidFill>
                <a:schemeClr val="tx1"/>
              </a:solidFill>
            </a:endParaRPr>
          </a:p>
        </p:txBody>
      </p:sp>
      <p:graphicFrame>
        <p:nvGraphicFramePr>
          <p:cNvPr id="16" name="Content Placeholder 2">
            <a:extLst>
              <a:ext uri="{FF2B5EF4-FFF2-40B4-BE49-F238E27FC236}">
                <a16:creationId xmlns:a16="http://schemas.microsoft.com/office/drawing/2014/main" id="{2B67491C-24EB-033D-E557-EB0C4B8EAE56}"/>
              </a:ext>
            </a:extLst>
          </p:cNvPr>
          <p:cNvGraphicFramePr>
            <a:graphicFrameLocks noGrp="1"/>
          </p:cNvGraphicFramePr>
          <p:nvPr>
            <p:ph idx="1"/>
            <p:extLst>
              <p:ext uri="{D42A27DB-BD31-4B8C-83A1-F6EECF244321}">
                <p14:modId xmlns:p14="http://schemas.microsoft.com/office/powerpoint/2010/main" val="1632500981"/>
              </p:ext>
            </p:extLst>
          </p:nvPr>
        </p:nvGraphicFramePr>
        <p:xfrm>
          <a:off x="3462470" y="1524000"/>
          <a:ext cx="5184184"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81900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15C10-4F9F-41E1-9475-4FB99F75F0B2}"/>
              </a:ext>
            </a:extLst>
          </p:cNvPr>
          <p:cNvPicPr>
            <a:picLocks noChangeAspect="1"/>
          </p:cNvPicPr>
          <p:nvPr/>
        </p:nvPicPr>
        <p:blipFill rotWithShape="1">
          <a:blip r:embed="rId4">
            <a:extLst>
              <a:ext uri="{28A0092B-C50C-407E-A947-70E740481C1C}">
                <a14:useLocalDpi xmlns:a14="http://schemas.microsoft.com/office/drawing/2010/main" val="0"/>
              </a:ext>
            </a:extLst>
          </a:blip>
          <a:srcRect l="2400" r="3800"/>
          <a:stretch/>
        </p:blipFill>
        <p:spPr>
          <a:xfrm>
            <a:off x="627006" y="1374880"/>
            <a:ext cx="2863716" cy="4070669"/>
          </a:xfrm>
          <a:prstGeom prst="rect">
            <a:avLst/>
          </a:prstGeom>
        </p:spPr>
      </p:pic>
      <p:sp>
        <p:nvSpPr>
          <p:cNvPr id="4" name="Content Placeholder 3"/>
          <p:cNvSpPr>
            <a:spLocks noGrp="1"/>
          </p:cNvSpPr>
          <p:nvPr>
            <p:ph idx="1"/>
          </p:nvPr>
        </p:nvSpPr>
        <p:spPr>
          <a:xfrm>
            <a:off x="3936491" y="1646239"/>
            <a:ext cx="4578859" cy="4530724"/>
          </a:xfrm>
        </p:spPr>
        <p:txBody>
          <a:bodyPr>
            <a:normAutofit/>
          </a:bodyPr>
          <a:lstStyle/>
          <a:p>
            <a:pPr marL="0" indent="0">
              <a:buNone/>
            </a:pPr>
            <a:r>
              <a:rPr lang="en-NZ" sz="2100" i="1">
                <a:gradFill>
                  <a:gsLst>
                    <a:gs pos="34000">
                      <a:schemeClr val="tx1">
                        <a:lumMod val="93000"/>
                      </a:schemeClr>
                    </a:gs>
                    <a:gs pos="0">
                      <a:schemeClr val="bg1">
                        <a:lumMod val="25000"/>
                        <a:lumOff val="75000"/>
                      </a:schemeClr>
                    </a:gs>
                    <a:gs pos="100000">
                      <a:schemeClr val="tx1"/>
                    </a:gs>
                  </a:gsLst>
                  <a:lin ang="4800000" scaled="0"/>
                </a:gradFill>
                <a:latin typeface="Arial" panose="020B0604020202020204" pitchFamily="34" charset="0"/>
                <a:cs typeface="Arial" panose="020B0604020202020204" pitchFamily="34" charset="0"/>
              </a:rPr>
              <a:t>We need to take note of implementation science,  start with the needs of children and families at the centre and work out how to meet them, guided by evidence from science, Te Ao Māori and real-world experience </a:t>
            </a:r>
          </a:p>
          <a:p>
            <a:pPr marL="0" indent="0">
              <a:buNone/>
            </a:pPr>
            <a:endParaRPr lang="en-NZ" sz="2100" i="1">
              <a:gradFill>
                <a:gsLst>
                  <a:gs pos="34000">
                    <a:schemeClr val="tx1">
                      <a:lumMod val="93000"/>
                    </a:schemeClr>
                  </a:gs>
                  <a:gs pos="0">
                    <a:schemeClr val="bg1">
                      <a:lumMod val="25000"/>
                      <a:lumOff val="75000"/>
                    </a:schemeClr>
                  </a:gs>
                  <a:gs pos="100000">
                    <a:schemeClr val="tx1"/>
                  </a:gs>
                </a:gsLst>
                <a:lin ang="4800000" scaled="0"/>
              </a:gradFill>
            </a:endParaRPr>
          </a:p>
        </p:txBody>
      </p:sp>
    </p:spTree>
    <p:extLst>
      <p:ext uri="{BB962C8B-B14F-4D97-AF65-F5344CB8AC3E}">
        <p14:creationId xmlns:p14="http://schemas.microsoft.com/office/powerpoint/2010/main" val="10231800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r="11111"/>
          <a:stretch/>
        </p:blipFill>
        <p:spPr>
          <a:xfrm>
            <a:off x="4572000" y="10"/>
            <a:ext cx="4572000" cy="6857990"/>
          </a:xfrm>
          <a:prstGeom prst="rect">
            <a:avLst/>
          </a:prstGeom>
        </p:spPr>
      </p:pic>
      <p:sp>
        <p:nvSpPr>
          <p:cNvPr id="2" name="Title 1"/>
          <p:cNvSpPr>
            <a:spLocks noGrp="1"/>
          </p:cNvSpPr>
          <p:nvPr>
            <p:ph type="title"/>
          </p:nvPr>
        </p:nvSpPr>
        <p:spPr>
          <a:xfrm>
            <a:off x="450472" y="250031"/>
            <a:ext cx="3641007" cy="1325563"/>
          </a:xfrm>
        </p:spPr>
        <p:txBody>
          <a:bodyPr vert="horz" lIns="91440" tIns="45720" rIns="91440" bIns="45720" rtlCol="0" anchor="ctr">
            <a:normAutofit/>
          </a:bodyPr>
          <a:lstStyle/>
          <a:p>
            <a:pPr defTabSz="914400"/>
            <a:r>
              <a:rPr lang="en-US" sz="2000" dirty="0">
                <a:latin typeface="Arial" panose="020B0604020202020204" pitchFamily="34" charset="0"/>
                <a:cs typeface="Arial" panose="020B0604020202020204" pitchFamily="34" charset="0"/>
              </a:rPr>
              <a:t>A young defendant with neurodisability reporting his experience of appearing in court……</a:t>
            </a:r>
          </a:p>
        </p:txBody>
      </p:sp>
      <p:sp>
        <p:nvSpPr>
          <p:cNvPr id="5" name="Rectangle 4"/>
          <p:cNvSpPr/>
          <p:nvPr/>
        </p:nvSpPr>
        <p:spPr>
          <a:xfrm>
            <a:off x="450472" y="3220825"/>
            <a:ext cx="3733800" cy="3352800"/>
          </a:xfrm>
          <a:prstGeom prst="rect">
            <a:avLst/>
          </a:prstGeom>
        </p:spPr>
        <p:txBody>
          <a:bodyPr vert="horz" lIns="91440" tIns="45720" rIns="91440" bIns="45720" rtlCol="0">
            <a:normAutofit/>
          </a:bodyPr>
          <a:lstStyle/>
          <a:p>
            <a:pPr>
              <a:lnSpc>
                <a:spcPct val="90000"/>
              </a:lnSpc>
              <a:spcAft>
                <a:spcPts val="600"/>
              </a:spcAft>
            </a:pPr>
            <a:r>
              <a:rPr lang="en-US" sz="2400" i="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Arial" panose="020B0604020202020204" pitchFamily="34" charset="0"/>
                <a:cs typeface="Arial" panose="020B0604020202020204" pitchFamily="34" charset="0"/>
              </a:rPr>
              <a:t>I couldn’t really hear, </a:t>
            </a:r>
          </a:p>
          <a:p>
            <a:pPr>
              <a:lnSpc>
                <a:spcPct val="90000"/>
              </a:lnSpc>
              <a:spcAft>
                <a:spcPts val="600"/>
              </a:spcAft>
            </a:pPr>
            <a:r>
              <a:rPr lang="en-US" sz="2400" i="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Arial" panose="020B0604020202020204" pitchFamily="34" charset="0"/>
                <a:cs typeface="Arial" panose="020B0604020202020204" pitchFamily="34" charset="0"/>
              </a:rPr>
              <a:t>I couldn’t understand, </a:t>
            </a:r>
          </a:p>
          <a:p>
            <a:pPr>
              <a:lnSpc>
                <a:spcPct val="90000"/>
              </a:lnSpc>
              <a:spcAft>
                <a:spcPts val="600"/>
              </a:spcAft>
            </a:pPr>
            <a:r>
              <a:rPr lang="en-US" sz="2400" i="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Arial" panose="020B0604020202020204" pitchFamily="34" charset="0"/>
                <a:cs typeface="Arial" panose="020B0604020202020204" pitchFamily="34" charset="0"/>
              </a:rPr>
              <a:t>but I said ‘Yes’, </a:t>
            </a:r>
          </a:p>
          <a:p>
            <a:pPr>
              <a:lnSpc>
                <a:spcPct val="90000"/>
              </a:lnSpc>
              <a:spcAft>
                <a:spcPts val="600"/>
              </a:spcAft>
            </a:pPr>
            <a:r>
              <a:rPr lang="en-US" sz="2400" i="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Arial" panose="020B0604020202020204" pitchFamily="34" charset="0"/>
                <a:cs typeface="Arial" panose="020B0604020202020204" pitchFamily="34" charset="0"/>
              </a:rPr>
              <a:t>whatever, to anything, because if I say, </a:t>
            </a:r>
          </a:p>
          <a:p>
            <a:pPr>
              <a:lnSpc>
                <a:spcPct val="90000"/>
              </a:lnSpc>
              <a:spcAft>
                <a:spcPts val="600"/>
              </a:spcAft>
            </a:pPr>
            <a:r>
              <a:rPr lang="en-US" sz="2400" i="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Arial" panose="020B0604020202020204" pitchFamily="34" charset="0"/>
                <a:cs typeface="Arial" panose="020B0604020202020204" pitchFamily="34" charset="0"/>
              </a:rPr>
              <a:t>‘I don’t know’, </a:t>
            </a:r>
          </a:p>
          <a:p>
            <a:pPr>
              <a:lnSpc>
                <a:spcPct val="90000"/>
              </a:lnSpc>
              <a:spcAft>
                <a:spcPts val="600"/>
              </a:spcAft>
            </a:pPr>
            <a:r>
              <a:rPr lang="en-US" sz="2400" i="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Arial" panose="020B0604020202020204" pitchFamily="34" charset="0"/>
                <a:cs typeface="Arial" panose="020B0604020202020204" pitchFamily="34" charset="0"/>
              </a:rPr>
              <a:t>they look at me as if I’m thick…..</a:t>
            </a:r>
          </a:p>
        </p:txBody>
      </p:sp>
    </p:spTree>
    <p:extLst>
      <p:ext uri="{BB962C8B-B14F-4D97-AF65-F5344CB8AC3E}">
        <p14:creationId xmlns:p14="http://schemas.microsoft.com/office/powerpoint/2010/main" val="19198051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8F211-A3D2-1C26-ACCB-98582604468F}"/>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In concluding…..</a:t>
            </a:r>
            <a:endParaRPr lang="en-NZ" dirty="0">
              <a:latin typeface="Arial" panose="020B0604020202020204" pitchFamily="34" charset="0"/>
              <a:cs typeface="Arial" panose="020B0604020202020204" pitchFamily="34" charset="0"/>
            </a:endParaRPr>
          </a:p>
        </p:txBody>
      </p:sp>
      <p:graphicFrame>
        <p:nvGraphicFramePr>
          <p:cNvPr id="18" name="Content Placeholder 2">
            <a:extLst>
              <a:ext uri="{FF2B5EF4-FFF2-40B4-BE49-F238E27FC236}">
                <a16:creationId xmlns:a16="http://schemas.microsoft.com/office/drawing/2014/main" id="{5B9AA612-5A2F-2F26-F834-F9B27F31D4EE}"/>
              </a:ext>
            </a:extLst>
          </p:cNvPr>
          <p:cNvGraphicFramePr>
            <a:graphicFrameLocks noGrp="1"/>
          </p:cNvGraphicFramePr>
          <p:nvPr>
            <p:ph idx="1"/>
            <p:extLst>
              <p:ext uri="{D42A27DB-BD31-4B8C-83A1-F6EECF244321}">
                <p14:modId xmlns:p14="http://schemas.microsoft.com/office/powerpoint/2010/main" val="3866089402"/>
              </p:ext>
            </p:extLst>
          </p:nvPr>
        </p:nvGraphicFramePr>
        <p:xfrm>
          <a:off x="628650" y="1828800"/>
          <a:ext cx="78867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23284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B597E1D1-2BF3-4857-BE2C-15B534F3F969}"/>
              </a:ext>
            </a:extLst>
          </p:cNvPr>
          <p:cNvGraphicFramePr>
            <a:graphicFrameLocks noGrp="1"/>
          </p:cNvGraphicFramePr>
          <p:nvPr>
            <p:ph idx="1"/>
            <p:extLst>
              <p:ext uri="{D42A27DB-BD31-4B8C-83A1-F6EECF244321}">
                <p14:modId xmlns:p14="http://schemas.microsoft.com/office/powerpoint/2010/main" val="292640690"/>
              </p:ext>
            </p:extLst>
          </p:nvPr>
        </p:nvGraphicFramePr>
        <p:xfrm>
          <a:off x="838200" y="1219200"/>
          <a:ext cx="7677150" cy="4957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57420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A2DC-6492-BD7A-F01E-EF8F8DFA03E5}"/>
              </a:ext>
            </a:extLst>
          </p:cNvPr>
          <p:cNvSpPr>
            <a:spLocks noGrp="1"/>
          </p:cNvSpPr>
          <p:nvPr>
            <p:ph type="title"/>
          </p:nvPr>
        </p:nvSpPr>
        <p:spPr>
          <a:xfrm>
            <a:off x="485916" y="1349680"/>
            <a:ext cx="2198490" cy="4449541"/>
          </a:xfrm>
        </p:spPr>
        <p:txBody>
          <a:bodyPr anchor="t">
            <a:normAutofit/>
          </a:bodyPr>
          <a:lstStyle/>
          <a:p>
            <a:r>
              <a:rPr lang="en-NZ" sz="3600">
                <a:solidFill>
                  <a:schemeClr val="tx1"/>
                </a:solidFill>
                <a:latin typeface="Arial" panose="020B0604020202020204" pitchFamily="34" charset="0"/>
                <a:cs typeface="Arial" panose="020B0604020202020204" pitchFamily="34" charset="0"/>
              </a:rPr>
              <a:t>My questions to you are?</a:t>
            </a:r>
          </a:p>
        </p:txBody>
      </p:sp>
      <p:graphicFrame>
        <p:nvGraphicFramePr>
          <p:cNvPr id="5" name="Content Placeholder 2">
            <a:extLst>
              <a:ext uri="{FF2B5EF4-FFF2-40B4-BE49-F238E27FC236}">
                <a16:creationId xmlns:a16="http://schemas.microsoft.com/office/drawing/2014/main" id="{F5F49362-1C60-C729-7E85-E71B227770E3}"/>
              </a:ext>
            </a:extLst>
          </p:cNvPr>
          <p:cNvGraphicFramePr>
            <a:graphicFrameLocks noGrp="1"/>
          </p:cNvGraphicFramePr>
          <p:nvPr>
            <p:ph idx="1"/>
            <p:extLst>
              <p:ext uri="{D42A27DB-BD31-4B8C-83A1-F6EECF244321}">
                <p14:modId xmlns:p14="http://schemas.microsoft.com/office/powerpoint/2010/main" val="1917032676"/>
              </p:ext>
            </p:extLst>
          </p:nvPr>
        </p:nvGraphicFramePr>
        <p:xfrm>
          <a:off x="3496579" y="640075"/>
          <a:ext cx="5184184" cy="5536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5732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96D6D4C2-EBF4-4C5E-9DD1-17134F8681D0}"/>
              </a:ext>
            </a:extLst>
          </p:cNvPr>
          <p:cNvSpPr txBox="1">
            <a:spLocks/>
          </p:cNvSpPr>
          <p:nvPr/>
        </p:nvSpPr>
        <p:spPr>
          <a:xfrm>
            <a:off x="685800" y="1676400"/>
            <a:ext cx="8156620" cy="1600200"/>
          </a:xfrm>
          <a:prstGeom prst="rect">
            <a:avLst/>
          </a:prstGeom>
        </p:spPr>
        <p:txBody>
          <a:bodyPr vert="horz" lIns="91440" tIns="45720" rIns="91440" bIns="45720" rtlCol="0">
            <a:normAutofit/>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NZ" sz="2400" i="1" dirty="0">
                <a:solidFill>
                  <a:schemeClr val="tx1"/>
                </a:solidFill>
                <a:latin typeface="Arial" panose="020B0604020202020204" pitchFamily="34" charset="0"/>
                <a:cs typeface="Arial" panose="020B0604020202020204" pitchFamily="34" charset="0"/>
              </a:rPr>
              <a:t>Talking about the wellbeing of babies seems a long way from arguments with politicians about the prison muster, but that is where the evidence says we must begin……</a:t>
            </a:r>
          </a:p>
          <a:p>
            <a:endParaRPr lang="en-NZ" dirty="0"/>
          </a:p>
        </p:txBody>
      </p:sp>
      <p:pic>
        <p:nvPicPr>
          <p:cNvPr id="6" name="Picture 5">
            <a:extLst>
              <a:ext uri="{FF2B5EF4-FFF2-40B4-BE49-F238E27FC236}">
                <a16:creationId xmlns:a16="http://schemas.microsoft.com/office/drawing/2014/main" id="{5CFF29A8-6E88-A897-C966-FDAF3A0927B6}"/>
              </a:ext>
            </a:extLst>
          </p:cNvPr>
          <p:cNvPicPr>
            <a:picLocks noChangeAspect="1"/>
          </p:cNvPicPr>
          <p:nvPr/>
        </p:nvPicPr>
        <p:blipFill>
          <a:blip r:embed="rId2"/>
          <a:stretch>
            <a:fillRect/>
          </a:stretch>
        </p:blipFill>
        <p:spPr>
          <a:xfrm>
            <a:off x="2209800" y="3429000"/>
            <a:ext cx="4457700" cy="2095500"/>
          </a:xfrm>
          <a:prstGeom prst="rect">
            <a:avLst/>
          </a:prstGeom>
        </p:spPr>
      </p:pic>
    </p:spTree>
    <p:extLst>
      <p:ext uri="{BB962C8B-B14F-4D97-AF65-F5344CB8AC3E}">
        <p14:creationId xmlns:p14="http://schemas.microsoft.com/office/powerpoint/2010/main" val="3401324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Internal Branding\POWERPOINT\PNG\POWER POINT TEMPLATE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ctrTitle"/>
          </p:nvPr>
        </p:nvSpPr>
        <p:spPr>
          <a:xfrm>
            <a:off x="683568" y="2348880"/>
            <a:ext cx="7772400" cy="1470025"/>
          </a:xfrm>
        </p:spPr>
        <p:txBody>
          <a:bodyPr>
            <a:noAutofit/>
          </a:bodyPr>
          <a:lstStyle/>
          <a:p>
            <a:endParaRPr lang="en-NZ" sz="4800" i="1" dirty="0">
              <a:solidFill>
                <a:prstClr val="white"/>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012937" y="2745110"/>
            <a:ext cx="7873888" cy="2308324"/>
          </a:xfrm>
          <a:prstGeom prst="rect">
            <a:avLst/>
          </a:prstGeom>
          <a:noFill/>
        </p:spPr>
        <p:txBody>
          <a:bodyPr wrap="square" rtlCol="0" anchor="t">
            <a:spAutoFit/>
          </a:bodyPr>
          <a:lstStyle/>
          <a:p>
            <a:r>
              <a:rPr lang="en-GB" sz="3600" dirty="0">
                <a:latin typeface="Roboto Black" panose="02000000000000000000" pitchFamily="2" charset="0"/>
                <a:ea typeface="Roboto Black" panose="02000000000000000000" pitchFamily="2" charset="0"/>
                <a:cs typeface="Arial" panose="020B0604020202020204" pitchFamily="34" charset="0"/>
              </a:rPr>
              <a:t>Oranga Tamariki Perspective: </a:t>
            </a:r>
            <a:r>
              <a:rPr lang="en-GB" sz="3600" dirty="0">
                <a:latin typeface="Roboto" panose="02000000000000000000" pitchFamily="2" charset="0"/>
                <a:ea typeface="Roboto" panose="02000000000000000000" pitchFamily="2" charset="0"/>
                <a:cs typeface="Arial" panose="020B0604020202020204" pitchFamily="34" charset="0"/>
              </a:rPr>
              <a:t>Ben Hannifin, Director of Youth Justice System Development at Oranga Tamariki</a:t>
            </a:r>
          </a:p>
        </p:txBody>
      </p:sp>
      <p:cxnSp>
        <p:nvCxnSpPr>
          <p:cNvPr id="2" name="Straight Connector 1">
            <a:extLst>
              <a:ext uri="{FF2B5EF4-FFF2-40B4-BE49-F238E27FC236}">
                <a16:creationId xmlns:a16="http://schemas.microsoft.com/office/drawing/2014/main" id="{6863CFE6-70FF-FAF1-E103-5F50915710E4}"/>
              </a:ext>
            </a:extLst>
          </p:cNvPr>
          <p:cNvCxnSpPr/>
          <p:nvPr/>
        </p:nvCxnSpPr>
        <p:spPr>
          <a:xfrm>
            <a:off x="3219450" y="2447925"/>
            <a:ext cx="3152775" cy="0"/>
          </a:xfrm>
          <a:prstGeom prst="line">
            <a:avLst/>
          </a:prstGeom>
          <a:ln w="28575">
            <a:solidFill>
              <a:srgbClr val="1DC4FF"/>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E619C97-7172-E6E9-3934-36E17E850366}"/>
              </a:ext>
            </a:extLst>
          </p:cNvPr>
          <p:cNvCxnSpPr/>
          <p:nvPr/>
        </p:nvCxnSpPr>
        <p:spPr>
          <a:xfrm>
            <a:off x="3371850" y="2600325"/>
            <a:ext cx="3152775" cy="0"/>
          </a:xfrm>
          <a:prstGeom prst="line">
            <a:avLst/>
          </a:prstGeom>
          <a:ln w="28575">
            <a:solidFill>
              <a:srgbClr val="1DC4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2022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07504" y="57951"/>
            <a:ext cx="4114800" cy="4187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NZ" sz="1400" b="1">
              <a:solidFill>
                <a:prstClr val="white"/>
              </a:solidFill>
              <a:latin typeface="Oswald" panose="00000500000000000000" pitchFamily="2" charset="0"/>
            </a:endParaRPr>
          </a:p>
        </p:txBody>
      </p:sp>
      <p:pic>
        <p:nvPicPr>
          <p:cNvPr id="1026" name="Graphic 4">
            <a:extLst>
              <a:ext uri="{FF2B5EF4-FFF2-40B4-BE49-F238E27FC236}">
                <a16:creationId xmlns:a16="http://schemas.microsoft.com/office/drawing/2014/main" id="{4A2A8825-8B06-B0B2-0AFB-BC841A763C3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912"/>
          <a:stretch/>
        </p:blipFill>
        <p:spPr bwMode="auto">
          <a:xfrm>
            <a:off x="740569" y="1600200"/>
            <a:ext cx="7662862" cy="456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ABA8B61-28A5-52B2-0783-EFCFFE478B95}"/>
              </a:ext>
            </a:extLst>
          </p:cNvPr>
          <p:cNvSpPr txBox="1">
            <a:spLocks/>
          </p:cNvSpPr>
          <p:nvPr/>
        </p:nvSpPr>
        <p:spPr>
          <a:xfrm>
            <a:off x="944835" y="868144"/>
            <a:ext cx="7086600" cy="6463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Autofit/>
          </a:bodyPr>
          <a:lstStyle>
            <a:lvl1pPr marL="0" marR="0" indent="0" algn="l" defTabSz="694944" rtl="0" latinLnBrk="0">
              <a:lnSpc>
                <a:spcPct val="90000"/>
              </a:lnSpc>
              <a:spcBef>
                <a:spcPts val="0"/>
              </a:spcBef>
              <a:spcAft>
                <a:spcPts val="0"/>
              </a:spcAft>
              <a:buClrTx/>
              <a:buSzTx/>
              <a:buFontTx/>
              <a:buNone/>
              <a:tabLst/>
              <a:defRPr sz="3800" b="0" i="0" u="none" strike="noStrike" cap="none" spc="0" baseline="0">
                <a:ln>
                  <a:noFill/>
                </a:ln>
                <a:solidFill>
                  <a:srgbClr val="000000"/>
                </a:solidFill>
                <a:uFillTx/>
                <a:latin typeface="Oswald"/>
                <a:ea typeface="Oswald"/>
                <a:cs typeface="Oswald"/>
                <a:sym typeface="Oswald"/>
              </a:defRPr>
            </a:lvl1pPr>
            <a:lvl2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2pPr>
            <a:lvl3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3pPr>
            <a:lvl4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4pPr>
            <a:lvl5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5pPr>
            <a:lvl6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6pPr>
            <a:lvl7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7pPr>
            <a:lvl8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8pPr>
            <a:lvl9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9pPr>
          </a:lstStyle>
          <a:p>
            <a:pPr hangingPunct="1">
              <a:lnSpc>
                <a:spcPct val="130000"/>
              </a:lnSpc>
            </a:pPr>
            <a:r>
              <a:rPr lang="en-GB" sz="2000" b="1" dirty="0">
                <a:solidFill>
                  <a:srgbClr val="5BC5F2"/>
                </a:solidFill>
              </a:rPr>
              <a:t>Youth offending in context: Young people who offend are a very small part of our population</a:t>
            </a:r>
          </a:p>
        </p:txBody>
      </p:sp>
    </p:spTree>
    <p:extLst>
      <p:ext uri="{BB962C8B-B14F-4D97-AF65-F5344CB8AC3E}">
        <p14:creationId xmlns:p14="http://schemas.microsoft.com/office/powerpoint/2010/main" val="18871470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Internal Branding\POWERPOINT\PNG\POWER POINT TEMPLATE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ctrTitle"/>
          </p:nvPr>
        </p:nvSpPr>
        <p:spPr>
          <a:xfrm>
            <a:off x="683568" y="2348880"/>
            <a:ext cx="7772400" cy="1470025"/>
          </a:xfrm>
        </p:spPr>
        <p:txBody>
          <a:bodyPr>
            <a:noAutofit/>
          </a:bodyPr>
          <a:lstStyle/>
          <a:p>
            <a:r>
              <a:rPr lang="en-NZ" sz="4800" dirty="0">
                <a:solidFill>
                  <a:prstClr val="white"/>
                </a:solidFill>
                <a:latin typeface="Roboto Black" panose="02000000000000000000" pitchFamily="2" charset="0"/>
                <a:ea typeface="Roboto Black" panose="02000000000000000000" pitchFamily="2" charset="0"/>
                <a:cs typeface="Roboto Black" panose="02000000000000000000" pitchFamily="2" charset="0"/>
              </a:rPr>
              <a:t>Damian </a:t>
            </a:r>
            <a:endParaRPr lang="en-NZ" sz="4800" i="1" dirty="0">
              <a:solidFill>
                <a:prstClr val="white"/>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012937" y="2745110"/>
            <a:ext cx="7873888" cy="646331"/>
          </a:xfrm>
          <a:prstGeom prst="rect">
            <a:avLst/>
          </a:prstGeom>
          <a:noFill/>
        </p:spPr>
        <p:txBody>
          <a:bodyPr wrap="square" rtlCol="0" anchor="t">
            <a:spAutoFit/>
          </a:bodyPr>
          <a:lstStyle/>
          <a:p>
            <a:r>
              <a:rPr lang="en-GB" sz="3600" dirty="0">
                <a:latin typeface="Roboto Black" panose="02000000000000000000" pitchFamily="2" charset="0"/>
                <a:ea typeface="Roboto Black" panose="02000000000000000000" pitchFamily="2" charset="0"/>
                <a:cs typeface="Arial" panose="020B0604020202020204" pitchFamily="34" charset="0"/>
              </a:rPr>
              <a:t>And finally…</a:t>
            </a:r>
            <a:endParaRPr lang="en-GB" sz="3600" dirty="0">
              <a:latin typeface="Roboto" panose="02000000000000000000" pitchFamily="2" charset="0"/>
              <a:ea typeface="Roboto" panose="02000000000000000000" pitchFamily="2" charset="0"/>
              <a:cs typeface="Arial" panose="020B0604020202020204" pitchFamily="34" charset="0"/>
            </a:endParaRPr>
          </a:p>
        </p:txBody>
      </p:sp>
      <p:cxnSp>
        <p:nvCxnSpPr>
          <p:cNvPr id="2" name="Straight Connector 1">
            <a:extLst>
              <a:ext uri="{FF2B5EF4-FFF2-40B4-BE49-F238E27FC236}">
                <a16:creationId xmlns:a16="http://schemas.microsoft.com/office/drawing/2014/main" id="{6863CFE6-70FF-FAF1-E103-5F50915710E4}"/>
              </a:ext>
            </a:extLst>
          </p:cNvPr>
          <p:cNvCxnSpPr/>
          <p:nvPr/>
        </p:nvCxnSpPr>
        <p:spPr>
          <a:xfrm>
            <a:off x="3219450" y="2447925"/>
            <a:ext cx="3152775" cy="0"/>
          </a:xfrm>
          <a:prstGeom prst="line">
            <a:avLst/>
          </a:prstGeom>
          <a:ln w="28575">
            <a:solidFill>
              <a:srgbClr val="1DC4FF"/>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E619C97-7172-E6E9-3934-36E17E850366}"/>
              </a:ext>
            </a:extLst>
          </p:cNvPr>
          <p:cNvCxnSpPr/>
          <p:nvPr/>
        </p:nvCxnSpPr>
        <p:spPr>
          <a:xfrm>
            <a:off x="3371850" y="2600325"/>
            <a:ext cx="3152775" cy="0"/>
          </a:xfrm>
          <a:prstGeom prst="line">
            <a:avLst/>
          </a:prstGeom>
          <a:ln w="28575">
            <a:solidFill>
              <a:srgbClr val="1DC4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633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07504" y="57951"/>
            <a:ext cx="4114800" cy="4187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NZ" sz="1400" b="1">
              <a:solidFill>
                <a:prstClr val="white"/>
              </a:solidFill>
              <a:latin typeface="Oswald" panose="00000500000000000000" pitchFamily="2" charset="0"/>
            </a:endParaRPr>
          </a:p>
        </p:txBody>
      </p:sp>
      <p:sp>
        <p:nvSpPr>
          <p:cNvPr id="10" name="Title 1">
            <a:extLst>
              <a:ext uri="{FF2B5EF4-FFF2-40B4-BE49-F238E27FC236}">
                <a16:creationId xmlns:a16="http://schemas.microsoft.com/office/drawing/2014/main" id="{2826CB1F-ECD3-4D36-9937-205C81995BC9}"/>
              </a:ext>
            </a:extLst>
          </p:cNvPr>
          <p:cNvSpPr txBox="1">
            <a:spLocks/>
          </p:cNvSpPr>
          <p:nvPr/>
        </p:nvSpPr>
        <p:spPr>
          <a:xfrm>
            <a:off x="0" y="723659"/>
            <a:ext cx="9163050" cy="781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694944" rtl="0" latinLnBrk="0">
              <a:lnSpc>
                <a:spcPct val="90000"/>
              </a:lnSpc>
              <a:spcBef>
                <a:spcPts val="0"/>
              </a:spcBef>
              <a:spcAft>
                <a:spcPts val="0"/>
              </a:spcAft>
              <a:buClrTx/>
              <a:buSzTx/>
              <a:buFontTx/>
              <a:buNone/>
              <a:tabLst/>
              <a:defRPr sz="3800" b="0" i="0" u="none" strike="noStrike" cap="none" spc="0" baseline="0">
                <a:ln>
                  <a:noFill/>
                </a:ln>
                <a:solidFill>
                  <a:srgbClr val="000000"/>
                </a:solidFill>
                <a:uFillTx/>
                <a:latin typeface="Oswald"/>
                <a:ea typeface="Oswald"/>
                <a:cs typeface="Oswald"/>
                <a:sym typeface="Oswald"/>
              </a:defRPr>
            </a:lvl1pPr>
            <a:lvl2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2pPr>
            <a:lvl3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3pPr>
            <a:lvl4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4pPr>
            <a:lvl5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5pPr>
            <a:lvl6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6pPr>
            <a:lvl7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7pPr>
            <a:lvl8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8pPr>
            <a:lvl9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9pPr>
          </a:lstStyle>
          <a:p>
            <a:pPr algn="ctr" hangingPunct="1"/>
            <a:r>
              <a:rPr lang="en-NZ" sz="3600" b="1">
                <a:solidFill>
                  <a:srgbClr val="5BC5F2"/>
                </a:solidFill>
              </a:rPr>
              <a:t>Breakdown by Ethnicity</a:t>
            </a:r>
          </a:p>
        </p:txBody>
      </p:sp>
      <p:sp>
        <p:nvSpPr>
          <p:cNvPr id="6" name="TextBox 5">
            <a:extLst>
              <a:ext uri="{FF2B5EF4-FFF2-40B4-BE49-F238E27FC236}">
                <a16:creationId xmlns:a16="http://schemas.microsoft.com/office/drawing/2014/main" id="{0B9807C6-2E1A-136E-5C99-DB86CCE298D4}"/>
              </a:ext>
            </a:extLst>
          </p:cNvPr>
          <p:cNvSpPr txBox="1"/>
          <p:nvPr/>
        </p:nvSpPr>
        <p:spPr>
          <a:xfrm>
            <a:off x="827584" y="5877272"/>
            <a:ext cx="7816435" cy="276999"/>
          </a:xfrm>
          <a:prstGeom prst="rect">
            <a:avLst/>
          </a:prstGeom>
          <a:noFill/>
        </p:spPr>
        <p:txBody>
          <a:bodyPr wrap="none" rtlCol="0">
            <a:spAutoFit/>
          </a:bodyPr>
          <a:lstStyle/>
          <a:p>
            <a:r>
              <a:rPr lang="en-NZ" sz="1200">
                <a:latin typeface="Arial" panose="020B0604020202020204" pitchFamily="34" charset="0"/>
                <a:cs typeface="Arial" panose="020B0604020202020204" pitchFamily="34" charset="0"/>
              </a:rPr>
              <a:t>Source: :</a:t>
            </a:r>
            <a:r>
              <a:rPr lang="en-GB" sz="1200">
                <a:hlinkClick r:id="rId4"/>
              </a:rPr>
              <a:t> https://www.police.govt.nz/about-us/statistics-and-publications/data-and-statistics/proceedings-police-stations</a:t>
            </a:r>
            <a:endParaRPr lang="en-NZ" sz="12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0EEF6D9-55AE-1450-5CB8-9DA15EEFBB5C}"/>
              </a:ext>
            </a:extLst>
          </p:cNvPr>
          <p:cNvSpPr txBox="1"/>
          <p:nvPr/>
        </p:nvSpPr>
        <p:spPr>
          <a:xfrm>
            <a:off x="395536" y="1412776"/>
            <a:ext cx="7416824"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Overall, youth crime has decreased for each ethnic group</a:t>
            </a:r>
          </a:p>
        </p:txBody>
      </p:sp>
      <p:graphicFrame>
        <p:nvGraphicFramePr>
          <p:cNvPr id="4" name="Chart 3">
            <a:extLst>
              <a:ext uri="{FF2B5EF4-FFF2-40B4-BE49-F238E27FC236}">
                <a16:creationId xmlns:a16="http://schemas.microsoft.com/office/drawing/2014/main" id="{EC89B8A5-8430-8CD0-3991-9E8937F29CFF}"/>
              </a:ext>
            </a:extLst>
          </p:cNvPr>
          <p:cNvGraphicFramePr>
            <a:graphicFrameLocks/>
          </p:cNvGraphicFramePr>
          <p:nvPr/>
        </p:nvGraphicFramePr>
        <p:xfrm>
          <a:off x="580814" y="1751847"/>
          <a:ext cx="7627082" cy="412542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944557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07504" y="57951"/>
            <a:ext cx="4114800" cy="4187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NZ" sz="1400" b="1">
              <a:solidFill>
                <a:prstClr val="white"/>
              </a:solidFill>
              <a:latin typeface="Oswald" panose="00000500000000000000" pitchFamily="2" charset="0"/>
            </a:endParaRPr>
          </a:p>
        </p:txBody>
      </p:sp>
      <p:sp>
        <p:nvSpPr>
          <p:cNvPr id="10" name="Title 1">
            <a:extLst>
              <a:ext uri="{FF2B5EF4-FFF2-40B4-BE49-F238E27FC236}">
                <a16:creationId xmlns:a16="http://schemas.microsoft.com/office/drawing/2014/main" id="{2826CB1F-ECD3-4D36-9937-205C81995BC9}"/>
              </a:ext>
            </a:extLst>
          </p:cNvPr>
          <p:cNvSpPr txBox="1">
            <a:spLocks/>
          </p:cNvSpPr>
          <p:nvPr/>
        </p:nvSpPr>
        <p:spPr>
          <a:xfrm>
            <a:off x="0" y="723659"/>
            <a:ext cx="5572125" cy="781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694944" rtl="0" latinLnBrk="0">
              <a:lnSpc>
                <a:spcPct val="90000"/>
              </a:lnSpc>
              <a:spcBef>
                <a:spcPts val="0"/>
              </a:spcBef>
              <a:spcAft>
                <a:spcPts val="0"/>
              </a:spcAft>
              <a:buClrTx/>
              <a:buSzTx/>
              <a:buFontTx/>
              <a:buNone/>
              <a:tabLst/>
              <a:defRPr sz="3800" b="0" i="0" u="none" strike="noStrike" cap="none" spc="0" baseline="0">
                <a:ln>
                  <a:noFill/>
                </a:ln>
                <a:solidFill>
                  <a:srgbClr val="000000"/>
                </a:solidFill>
                <a:uFillTx/>
                <a:latin typeface="Oswald"/>
                <a:ea typeface="Oswald"/>
                <a:cs typeface="Oswald"/>
                <a:sym typeface="Oswald"/>
              </a:defRPr>
            </a:lvl1pPr>
            <a:lvl2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2pPr>
            <a:lvl3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3pPr>
            <a:lvl4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4pPr>
            <a:lvl5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5pPr>
            <a:lvl6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6pPr>
            <a:lvl7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7pPr>
            <a:lvl8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8pPr>
            <a:lvl9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9pPr>
          </a:lstStyle>
          <a:p>
            <a:pPr algn="ctr" hangingPunct="1"/>
            <a:r>
              <a:rPr lang="en-NZ" sz="3600" b="1">
                <a:solidFill>
                  <a:srgbClr val="5BC5F2"/>
                </a:solidFill>
              </a:rPr>
              <a:t>Common Misconceptions</a:t>
            </a:r>
          </a:p>
        </p:txBody>
      </p:sp>
      <p:sp>
        <p:nvSpPr>
          <p:cNvPr id="6" name="TextBox 5">
            <a:extLst>
              <a:ext uri="{FF2B5EF4-FFF2-40B4-BE49-F238E27FC236}">
                <a16:creationId xmlns:a16="http://schemas.microsoft.com/office/drawing/2014/main" id="{0B9807C6-2E1A-136E-5C99-DB86CCE298D4}"/>
              </a:ext>
            </a:extLst>
          </p:cNvPr>
          <p:cNvSpPr txBox="1"/>
          <p:nvPr/>
        </p:nvSpPr>
        <p:spPr>
          <a:xfrm>
            <a:off x="827584" y="5877272"/>
            <a:ext cx="6007735" cy="276999"/>
          </a:xfrm>
          <a:prstGeom prst="rect">
            <a:avLst/>
          </a:prstGeom>
          <a:noFill/>
        </p:spPr>
        <p:txBody>
          <a:bodyPr wrap="none" rtlCol="0">
            <a:spAutoFit/>
          </a:bodyPr>
          <a:lstStyle/>
          <a:p>
            <a:r>
              <a:rPr lang="en-NZ" sz="1200"/>
              <a:t>Source: </a:t>
            </a:r>
            <a:r>
              <a:rPr lang="en-GB" sz="1200">
                <a:hlinkClick r:id="rId4"/>
              </a:rPr>
              <a:t>Youth justice insights - separating misconceptions from facts (orangatamariki.govt.nz)</a:t>
            </a:r>
            <a:endParaRPr lang="en-NZ" sz="1200"/>
          </a:p>
        </p:txBody>
      </p:sp>
      <p:pic>
        <p:nvPicPr>
          <p:cNvPr id="3" name="Picture 2">
            <a:extLst>
              <a:ext uri="{FF2B5EF4-FFF2-40B4-BE49-F238E27FC236}">
                <a16:creationId xmlns:a16="http://schemas.microsoft.com/office/drawing/2014/main" id="{2B19EA16-F3D1-E1B6-9B93-F459BA0787A9}"/>
              </a:ext>
            </a:extLst>
          </p:cNvPr>
          <p:cNvPicPr>
            <a:picLocks noChangeAspect="1"/>
          </p:cNvPicPr>
          <p:nvPr/>
        </p:nvPicPr>
        <p:blipFill>
          <a:blip r:embed="rId5"/>
          <a:stretch>
            <a:fillRect/>
          </a:stretch>
        </p:blipFill>
        <p:spPr>
          <a:xfrm>
            <a:off x="2483768" y="2102640"/>
            <a:ext cx="3888432" cy="3831831"/>
          </a:xfrm>
          <a:prstGeom prst="rect">
            <a:avLst/>
          </a:prstGeom>
        </p:spPr>
      </p:pic>
      <p:sp>
        <p:nvSpPr>
          <p:cNvPr id="8" name="TextBox 7">
            <a:extLst>
              <a:ext uri="{FF2B5EF4-FFF2-40B4-BE49-F238E27FC236}">
                <a16:creationId xmlns:a16="http://schemas.microsoft.com/office/drawing/2014/main" id="{60EEF6D9-55AE-1450-5CB8-9DA15EEFBB5C}"/>
              </a:ext>
            </a:extLst>
          </p:cNvPr>
          <p:cNvSpPr txBox="1"/>
          <p:nvPr/>
        </p:nvSpPr>
        <p:spPr>
          <a:xfrm>
            <a:off x="405061" y="1321644"/>
            <a:ext cx="7416824" cy="584775"/>
          </a:xfrm>
          <a:prstGeom prst="rect">
            <a:avLst/>
          </a:prstGeom>
          <a:noFill/>
        </p:spPr>
        <p:txBody>
          <a:bodyPr wrap="square">
            <a:spAutoFit/>
          </a:bodyPr>
          <a:lstStyle/>
          <a:p>
            <a:r>
              <a:rPr lang="en-GB" sz="1600" b="1">
                <a:latin typeface="Arial" panose="020B0604020202020204" pitchFamily="34" charset="0"/>
                <a:cs typeface="Arial" panose="020B0604020202020204" pitchFamily="34" charset="0"/>
              </a:rPr>
              <a:t>Being involved in care and protection does not mean a child or young person will become involved with the youth justice system. </a:t>
            </a:r>
          </a:p>
        </p:txBody>
      </p:sp>
    </p:spTree>
    <p:extLst>
      <p:ext uri="{BB962C8B-B14F-4D97-AF65-F5344CB8AC3E}">
        <p14:creationId xmlns:p14="http://schemas.microsoft.com/office/powerpoint/2010/main" val="40795833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07504" y="57951"/>
            <a:ext cx="4114800" cy="4187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NZ" sz="1400" b="1">
              <a:solidFill>
                <a:prstClr val="white"/>
              </a:solidFill>
              <a:latin typeface="Oswald" panose="00000500000000000000" pitchFamily="2" charset="0"/>
            </a:endParaRPr>
          </a:p>
        </p:txBody>
      </p:sp>
      <p:sp>
        <p:nvSpPr>
          <p:cNvPr id="10" name="Title 1">
            <a:extLst>
              <a:ext uri="{FF2B5EF4-FFF2-40B4-BE49-F238E27FC236}">
                <a16:creationId xmlns:a16="http://schemas.microsoft.com/office/drawing/2014/main" id="{2826CB1F-ECD3-4D36-9937-205C81995BC9}"/>
              </a:ext>
            </a:extLst>
          </p:cNvPr>
          <p:cNvSpPr txBox="1">
            <a:spLocks/>
          </p:cNvSpPr>
          <p:nvPr/>
        </p:nvSpPr>
        <p:spPr>
          <a:xfrm>
            <a:off x="0" y="723659"/>
            <a:ext cx="9163050" cy="7812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lvl1pPr marL="0" marR="0" indent="0" algn="l" defTabSz="694944" rtl="0" latinLnBrk="0">
              <a:lnSpc>
                <a:spcPct val="90000"/>
              </a:lnSpc>
              <a:spcBef>
                <a:spcPts val="0"/>
              </a:spcBef>
              <a:spcAft>
                <a:spcPts val="0"/>
              </a:spcAft>
              <a:buClrTx/>
              <a:buSzTx/>
              <a:buFontTx/>
              <a:buNone/>
              <a:tabLst/>
              <a:defRPr sz="3800" b="0" i="0" u="none" strike="noStrike" cap="none" spc="0" baseline="0">
                <a:ln>
                  <a:noFill/>
                </a:ln>
                <a:solidFill>
                  <a:srgbClr val="000000"/>
                </a:solidFill>
                <a:uFillTx/>
                <a:latin typeface="Oswald"/>
                <a:ea typeface="Oswald"/>
                <a:cs typeface="Oswald"/>
                <a:sym typeface="Oswald"/>
              </a:defRPr>
            </a:lvl1pPr>
            <a:lvl2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2pPr>
            <a:lvl3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3pPr>
            <a:lvl4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4pPr>
            <a:lvl5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5pPr>
            <a:lvl6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6pPr>
            <a:lvl7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7pPr>
            <a:lvl8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8pPr>
            <a:lvl9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9pPr>
          </a:lstStyle>
          <a:p>
            <a:pPr algn="ctr" hangingPunct="1"/>
            <a:r>
              <a:rPr lang="en-NZ" sz="3600" b="1">
                <a:solidFill>
                  <a:srgbClr val="5BC5F2"/>
                </a:solidFill>
              </a:rPr>
              <a:t>Ongoing research</a:t>
            </a:r>
          </a:p>
        </p:txBody>
      </p:sp>
      <p:sp>
        <p:nvSpPr>
          <p:cNvPr id="6" name="TextBox 5">
            <a:extLst>
              <a:ext uri="{FF2B5EF4-FFF2-40B4-BE49-F238E27FC236}">
                <a16:creationId xmlns:a16="http://schemas.microsoft.com/office/drawing/2014/main" id="{0B9807C6-2E1A-136E-5C99-DB86CCE298D4}"/>
              </a:ext>
            </a:extLst>
          </p:cNvPr>
          <p:cNvSpPr txBox="1"/>
          <p:nvPr/>
        </p:nvSpPr>
        <p:spPr>
          <a:xfrm>
            <a:off x="395536" y="5207099"/>
            <a:ext cx="5310428" cy="954107"/>
          </a:xfrm>
          <a:prstGeom prst="rect">
            <a:avLst/>
          </a:prstGeom>
          <a:noFill/>
        </p:spPr>
        <p:txBody>
          <a:bodyPr wrap="none" rtlCol="0">
            <a:spAutoFit/>
          </a:bodyPr>
          <a:lstStyle/>
          <a:p>
            <a:r>
              <a:rPr lang="en-NZ" sz="1400">
                <a:latin typeface="Arial" panose="020B0604020202020204" pitchFamily="34" charset="0"/>
                <a:cs typeface="Arial" panose="020B0604020202020204" pitchFamily="34" charset="0"/>
              </a:rPr>
              <a:t>When research is published you can find it here: </a:t>
            </a:r>
          </a:p>
          <a:p>
            <a:r>
              <a:rPr lang="en-GB" sz="1400">
                <a:latin typeface="Arial" panose="020B0604020202020204" pitchFamily="34" charset="0"/>
                <a:cs typeface="Arial" panose="020B0604020202020204" pitchFamily="34" charset="0"/>
                <a:hlinkClick r:id="rId4"/>
              </a:rPr>
              <a:t>Research and insights | Oranga Tamariki — Ministry for Children</a:t>
            </a:r>
            <a:endParaRPr lang="en-GB" sz="1400">
              <a:latin typeface="Arial" panose="020B0604020202020204" pitchFamily="34" charset="0"/>
              <a:cs typeface="Arial" panose="020B0604020202020204" pitchFamily="34" charset="0"/>
            </a:endParaRPr>
          </a:p>
          <a:p>
            <a:endParaRPr lang="en-NZ" sz="1400">
              <a:latin typeface="Arial" panose="020B0604020202020204" pitchFamily="34" charset="0"/>
              <a:cs typeface="Arial" panose="020B0604020202020204" pitchFamily="34" charset="0"/>
            </a:endParaRPr>
          </a:p>
          <a:p>
            <a:r>
              <a:rPr lang="en-NZ" sz="1400">
                <a:latin typeface="Arial" panose="020B0604020202020204" pitchFamily="34" charset="0"/>
                <a:cs typeface="Arial" panose="020B0604020202020204" pitchFamily="34" charset="0"/>
              </a:rPr>
              <a:t>To sign-up to our mailing list please contact </a:t>
            </a:r>
            <a:r>
              <a:rPr lang="en-NZ" sz="1400">
                <a:latin typeface="Arial" panose="020B0604020202020204" pitchFamily="34" charset="0"/>
                <a:cs typeface="Arial" panose="020B0604020202020204" pitchFamily="34" charset="0"/>
                <a:hlinkClick r:id="rId5"/>
              </a:rPr>
              <a:t>research@ot.govt.nz</a:t>
            </a:r>
            <a:endParaRPr lang="en-NZ" sz="140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B5355FD-C800-1314-1320-C0C66B72B020}"/>
              </a:ext>
            </a:extLst>
          </p:cNvPr>
          <p:cNvSpPr txBox="1"/>
          <p:nvPr/>
        </p:nvSpPr>
        <p:spPr>
          <a:xfrm>
            <a:off x="317635" y="1448034"/>
            <a:ext cx="8566484" cy="3639458"/>
          </a:xfrm>
          <a:prstGeom prst="rect">
            <a:avLst/>
          </a:prstGeom>
          <a:noFill/>
        </p:spPr>
        <p:txBody>
          <a:bodyPr wrap="square">
            <a:spAutoFit/>
          </a:bodyPr>
          <a:lstStyle/>
          <a:p>
            <a:pPr>
              <a:lnSpc>
                <a:spcPts val="2200"/>
              </a:lnSpc>
              <a:spcAft>
                <a:spcPts val="600"/>
              </a:spcAft>
            </a:pPr>
            <a:r>
              <a:rPr lang="en-GB">
                <a:latin typeface="Arial" panose="020B0604020202020204" pitchFamily="34" charset="0"/>
                <a:cs typeface="Arial" panose="020B0604020202020204" pitchFamily="34" charset="0"/>
              </a:rPr>
              <a:t>The Evidence Centre has a lot of research underway in this space, such as….</a:t>
            </a:r>
          </a:p>
          <a:p>
            <a:pPr marL="452438" lvl="1" indent="-285750">
              <a:lnSpc>
                <a:spcPts val="2200"/>
              </a:lnSpc>
              <a:spcAft>
                <a:spcPts val="500"/>
              </a:spcAft>
              <a:buFont typeface="Arial" panose="020B0604020202020204" pitchFamily="34" charset="0"/>
              <a:buChar char="•"/>
            </a:pPr>
            <a:r>
              <a:rPr lang="en-GB">
                <a:latin typeface="Arial" panose="020B0604020202020204" pitchFamily="34" charset="0"/>
                <a:cs typeface="Arial" panose="020B0604020202020204" pitchFamily="34" charset="0"/>
              </a:rPr>
              <a:t>Trends over time in reoffending rates by children</a:t>
            </a:r>
          </a:p>
          <a:p>
            <a:pPr marL="452438" lvl="1" indent="-285750">
              <a:lnSpc>
                <a:spcPts val="2200"/>
              </a:lnSpc>
              <a:spcAft>
                <a:spcPts val="500"/>
              </a:spcAft>
              <a:buFont typeface="Arial" panose="020B0604020202020204" pitchFamily="34" charset="0"/>
              <a:buChar char="•"/>
            </a:pPr>
            <a:r>
              <a:rPr lang="en-GB">
                <a:latin typeface="Arial" panose="020B0604020202020204" pitchFamily="34" charset="0"/>
                <a:cs typeface="Arial" panose="020B0604020202020204" pitchFamily="34" charset="0"/>
              </a:rPr>
              <a:t>Types of victims of children who offend </a:t>
            </a:r>
          </a:p>
          <a:p>
            <a:pPr marL="452438" lvl="1" indent="-285750">
              <a:lnSpc>
                <a:spcPts val="2200"/>
              </a:lnSpc>
              <a:spcAft>
                <a:spcPts val="500"/>
              </a:spcAft>
              <a:buFont typeface="Arial" panose="020B0604020202020204" pitchFamily="34" charset="0"/>
              <a:buChar char="•"/>
            </a:pPr>
            <a:r>
              <a:rPr lang="en-GB">
                <a:latin typeface="Arial" panose="020B0604020202020204" pitchFamily="34" charset="0"/>
                <a:cs typeface="Arial" panose="020B0604020202020204" pitchFamily="34" charset="0"/>
              </a:rPr>
              <a:t>Models of care and use of restraint in youth justice settings literature reviews</a:t>
            </a:r>
          </a:p>
          <a:p>
            <a:pPr marL="452438" lvl="1" indent="-285750">
              <a:lnSpc>
                <a:spcPts val="2200"/>
              </a:lnSpc>
              <a:spcAft>
                <a:spcPts val="500"/>
              </a:spcAft>
              <a:buFont typeface="Arial" panose="020B0604020202020204" pitchFamily="34" charset="0"/>
              <a:buChar char="•"/>
            </a:pPr>
            <a:r>
              <a:rPr lang="en-GB">
                <a:latin typeface="Arial" panose="020B0604020202020204" pitchFamily="34" charset="0"/>
                <a:cs typeface="Arial" panose="020B0604020202020204" pitchFamily="34" charset="0"/>
              </a:rPr>
              <a:t>Trends in the use of remand for young people</a:t>
            </a:r>
          </a:p>
          <a:p>
            <a:pPr marL="452438" lvl="1" indent="-285750">
              <a:lnSpc>
                <a:spcPts val="2200"/>
              </a:lnSpc>
              <a:spcAft>
                <a:spcPts val="500"/>
              </a:spcAft>
              <a:buFont typeface="Arial" panose="020B0604020202020204" pitchFamily="34" charset="0"/>
              <a:buChar char="•"/>
            </a:pPr>
            <a:r>
              <a:rPr lang="en-GB">
                <a:latin typeface="Arial" panose="020B0604020202020204" pitchFamily="34" charset="0"/>
                <a:cs typeface="Arial" panose="020B0604020202020204" pitchFamily="34" charset="0"/>
              </a:rPr>
              <a:t>Preventing youth offending programmes research: </a:t>
            </a:r>
            <a:r>
              <a:rPr lang="en-GB" i="1">
                <a:latin typeface="Arial" panose="020B0604020202020204" pitchFamily="34" charset="0"/>
                <a:cs typeface="Arial" panose="020B0604020202020204" pitchFamily="34" charset="0"/>
              </a:rPr>
              <a:t>Youth Inclusion Programmes</a:t>
            </a:r>
            <a:r>
              <a:rPr lang="en-GB">
                <a:latin typeface="Arial" panose="020B0604020202020204" pitchFamily="34" charset="0"/>
                <a:cs typeface="Arial" panose="020B0604020202020204" pitchFamily="34" charset="0"/>
              </a:rPr>
              <a:t> (YIPs) and </a:t>
            </a:r>
            <a:r>
              <a:rPr lang="en-GB" i="1">
                <a:latin typeface="Arial" panose="020B0604020202020204" pitchFamily="34" charset="0"/>
                <a:cs typeface="Arial" panose="020B0604020202020204" pitchFamily="34" charset="0"/>
              </a:rPr>
              <a:t>Oranga </a:t>
            </a:r>
            <a:r>
              <a:rPr lang="en-GB" i="1" err="1">
                <a:latin typeface="Arial" panose="020B0604020202020204" pitchFamily="34" charset="0"/>
                <a:cs typeface="Arial" panose="020B0604020202020204" pitchFamily="34" charset="0"/>
              </a:rPr>
              <a:t>Rangatahi</a:t>
            </a:r>
            <a:endParaRPr lang="en-GB" i="1">
              <a:latin typeface="Arial" panose="020B0604020202020204" pitchFamily="34" charset="0"/>
              <a:cs typeface="Arial" panose="020B0604020202020204" pitchFamily="34" charset="0"/>
            </a:endParaRPr>
          </a:p>
          <a:p>
            <a:pPr marL="452438" lvl="1" indent="-285750">
              <a:lnSpc>
                <a:spcPts val="2200"/>
              </a:lnSpc>
              <a:spcAft>
                <a:spcPts val="500"/>
              </a:spcAft>
              <a:buFont typeface="Arial" panose="020B0604020202020204" pitchFamily="34" charset="0"/>
              <a:buChar char="•"/>
            </a:pPr>
            <a:r>
              <a:rPr lang="en-GB">
                <a:latin typeface="Arial" panose="020B0604020202020204" pitchFamily="34" charset="0"/>
                <a:cs typeface="Arial" panose="020B0604020202020204" pitchFamily="34" charset="0"/>
              </a:rPr>
              <a:t>Evaluation of </a:t>
            </a:r>
            <a:r>
              <a:rPr lang="en-GB" i="1" err="1">
                <a:latin typeface="Arial" panose="020B0604020202020204" pitchFamily="34" charset="0"/>
                <a:cs typeface="Arial" panose="020B0604020202020204" pitchFamily="34" charset="0"/>
              </a:rPr>
              <a:t>Pae</a:t>
            </a:r>
            <a:r>
              <a:rPr lang="en-GB" i="1">
                <a:latin typeface="Arial" panose="020B0604020202020204" pitchFamily="34" charset="0"/>
                <a:cs typeface="Arial" panose="020B0604020202020204" pitchFamily="34" charset="0"/>
              </a:rPr>
              <a:t> </a:t>
            </a:r>
            <a:r>
              <a:rPr lang="en-GB" i="1" err="1">
                <a:latin typeface="Arial" panose="020B0604020202020204" pitchFamily="34" charset="0"/>
                <a:cs typeface="Arial" panose="020B0604020202020204" pitchFamily="34" charset="0"/>
              </a:rPr>
              <a:t>Whakatupuranga</a:t>
            </a:r>
            <a:r>
              <a:rPr lang="en-GB">
                <a:latin typeface="Arial" panose="020B0604020202020204" pitchFamily="34" charset="0"/>
                <a:cs typeface="Arial" panose="020B0604020202020204" pitchFamily="34" charset="0"/>
              </a:rPr>
              <a:t>, a new adaptation of Functional Family Therapy</a:t>
            </a:r>
          </a:p>
          <a:p>
            <a:pPr marL="452438" lvl="1" indent="-285750">
              <a:lnSpc>
                <a:spcPts val="2200"/>
              </a:lnSpc>
              <a:spcAft>
                <a:spcPts val="500"/>
              </a:spcAft>
              <a:buFont typeface="Arial" panose="020B0604020202020204" pitchFamily="34" charset="0"/>
              <a:buChar char="•"/>
            </a:pPr>
            <a:r>
              <a:rPr lang="en-GB">
                <a:latin typeface="Arial" panose="020B0604020202020204" pitchFamily="34" charset="0"/>
                <a:cs typeface="Arial" panose="020B0604020202020204" pitchFamily="34" charset="0"/>
              </a:rPr>
              <a:t>Evaluation of the </a:t>
            </a:r>
            <a:r>
              <a:rPr lang="en-GB" i="1">
                <a:latin typeface="Arial" panose="020B0604020202020204" pitchFamily="34" charset="0"/>
                <a:cs typeface="Arial" panose="020B0604020202020204" pitchFamily="34" charset="0"/>
              </a:rPr>
              <a:t>Reducing Youth Reoffending in South Auckland Social Bonds Pilot </a:t>
            </a:r>
            <a:r>
              <a:rPr lang="en-GB">
                <a:latin typeface="Arial" panose="020B0604020202020204" pitchFamily="34" charset="0"/>
                <a:cs typeface="Arial" panose="020B0604020202020204" pitchFamily="34" charset="0"/>
              </a:rPr>
              <a:t>delivered by Genesis Youth Trust</a:t>
            </a:r>
          </a:p>
        </p:txBody>
      </p:sp>
    </p:spTree>
    <p:extLst>
      <p:ext uri="{BB962C8B-B14F-4D97-AF65-F5344CB8AC3E}">
        <p14:creationId xmlns:p14="http://schemas.microsoft.com/office/powerpoint/2010/main" val="2768223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07504" y="57951"/>
            <a:ext cx="4114800" cy="4187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NZ" sz="1400" b="1">
              <a:solidFill>
                <a:prstClr val="white"/>
              </a:solidFill>
              <a:latin typeface="Oswald" panose="00000500000000000000" pitchFamily="2" charset="0"/>
            </a:endParaRPr>
          </a:p>
        </p:txBody>
      </p:sp>
      <p:sp>
        <p:nvSpPr>
          <p:cNvPr id="10" name="Title 1">
            <a:extLst>
              <a:ext uri="{FF2B5EF4-FFF2-40B4-BE49-F238E27FC236}">
                <a16:creationId xmlns:a16="http://schemas.microsoft.com/office/drawing/2014/main" id="{2826CB1F-ECD3-4D36-9937-205C81995BC9}"/>
              </a:ext>
            </a:extLst>
          </p:cNvPr>
          <p:cNvSpPr txBox="1">
            <a:spLocks/>
          </p:cNvSpPr>
          <p:nvPr/>
        </p:nvSpPr>
        <p:spPr>
          <a:xfrm>
            <a:off x="0" y="723659"/>
            <a:ext cx="9163050" cy="6716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lvl1pPr marL="0" marR="0" indent="0" algn="l" defTabSz="694944" rtl="0" latinLnBrk="0">
              <a:lnSpc>
                <a:spcPct val="90000"/>
              </a:lnSpc>
              <a:spcBef>
                <a:spcPts val="0"/>
              </a:spcBef>
              <a:spcAft>
                <a:spcPts val="0"/>
              </a:spcAft>
              <a:buClrTx/>
              <a:buSzTx/>
              <a:buFontTx/>
              <a:buNone/>
              <a:tabLst/>
              <a:defRPr sz="3800" b="0" i="0" u="none" strike="noStrike" cap="none" spc="0" baseline="0">
                <a:ln>
                  <a:noFill/>
                </a:ln>
                <a:solidFill>
                  <a:srgbClr val="000000"/>
                </a:solidFill>
                <a:uFillTx/>
                <a:latin typeface="Oswald"/>
                <a:ea typeface="Oswald"/>
                <a:cs typeface="Oswald"/>
                <a:sym typeface="Oswald"/>
              </a:defRPr>
            </a:lvl1pPr>
            <a:lvl2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2pPr>
            <a:lvl3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3pPr>
            <a:lvl4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4pPr>
            <a:lvl5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5pPr>
            <a:lvl6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6pPr>
            <a:lvl7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7pPr>
            <a:lvl8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8pPr>
            <a:lvl9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9pPr>
          </a:lstStyle>
          <a:p>
            <a:pPr algn="ctr" hangingPunct="1"/>
            <a:r>
              <a:rPr lang="en-NZ" sz="3200" b="1">
                <a:solidFill>
                  <a:srgbClr val="5BC5F2"/>
                </a:solidFill>
              </a:rPr>
              <a:t>Recent published research</a:t>
            </a:r>
          </a:p>
        </p:txBody>
      </p:sp>
      <p:sp>
        <p:nvSpPr>
          <p:cNvPr id="3" name="TextBox 2">
            <a:extLst>
              <a:ext uri="{FF2B5EF4-FFF2-40B4-BE49-F238E27FC236}">
                <a16:creationId xmlns:a16="http://schemas.microsoft.com/office/drawing/2014/main" id="{DEE18271-D65B-6385-AFDC-16B108B36A01}"/>
              </a:ext>
            </a:extLst>
          </p:cNvPr>
          <p:cNvSpPr txBox="1"/>
          <p:nvPr/>
        </p:nvSpPr>
        <p:spPr>
          <a:xfrm>
            <a:off x="318588" y="1395348"/>
            <a:ext cx="8506823" cy="4139595"/>
          </a:xfrm>
          <a:prstGeom prst="rect">
            <a:avLst/>
          </a:prstGeom>
          <a:noFill/>
        </p:spPr>
        <p:txBody>
          <a:bodyPr wrap="square">
            <a:spAutoFit/>
          </a:bodyPr>
          <a:lstStyle/>
          <a:p>
            <a:r>
              <a:rPr lang="en-GB" sz="1100" b="1" dirty="0">
                <a:latin typeface="Arial" panose="020B0604020202020204" pitchFamily="34" charset="0"/>
                <a:cs typeface="Arial" panose="020B0604020202020204" pitchFamily="34" charset="0"/>
              </a:rPr>
              <a:t>Children arrested by Police in 2020/21</a:t>
            </a:r>
          </a:p>
          <a:p>
            <a:r>
              <a:rPr lang="en-GB" sz="1100" dirty="0">
                <a:latin typeface="Arial" panose="020B0604020202020204" pitchFamily="34" charset="0"/>
                <a:cs typeface="Arial" panose="020B0604020202020204" pitchFamily="34" charset="0"/>
              </a:rPr>
              <a:t>This report will help us to understand more about children who offend and opportunities for change. Published: September, 2022</a:t>
            </a:r>
          </a:p>
          <a:p>
            <a:r>
              <a:rPr lang="en-GB" sz="1100" dirty="0">
                <a:latin typeface="Arial" panose="020B0604020202020204" pitchFamily="34" charset="0"/>
                <a:cs typeface="Arial" panose="020B0604020202020204" pitchFamily="34" charset="0"/>
                <a:hlinkClick r:id="rId4"/>
              </a:rPr>
              <a:t>Children arrested by Police in 2020-21 | Oranga Tamariki — Ministry for Children</a:t>
            </a:r>
            <a:endParaRPr lang="en-GB" sz="1100"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Supported Bail Pilot Programme</a:t>
            </a:r>
          </a:p>
          <a:p>
            <a:r>
              <a:rPr lang="en-GB" sz="1100" dirty="0">
                <a:latin typeface="Arial" panose="020B0604020202020204" pitchFamily="34" charset="0"/>
                <a:cs typeface="Arial" panose="020B0604020202020204" pitchFamily="34" charset="0"/>
              </a:rPr>
              <a:t>Findings from an evaluation of an enhanced Supported Bail pilot programme. Published: August, 2021</a:t>
            </a:r>
          </a:p>
          <a:p>
            <a:r>
              <a:rPr lang="en-GB" sz="1100" dirty="0">
                <a:latin typeface="Arial" panose="020B0604020202020204" pitchFamily="34" charset="0"/>
                <a:cs typeface="Arial" panose="020B0604020202020204" pitchFamily="34" charset="0"/>
                <a:hlinkClick r:id="rId5"/>
              </a:rPr>
              <a:t>Supported Bail Pilot Programme | Oranga Tamariki — Ministry for Children</a:t>
            </a:r>
            <a:endParaRPr lang="en-GB" sz="1100"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Reducing Youth Offending Social Bond Pilot: Evaluation report</a:t>
            </a:r>
          </a:p>
          <a:p>
            <a:r>
              <a:rPr lang="en-GB" sz="1100" b="0" i="0" dirty="0">
                <a:effectLst/>
                <a:latin typeface="Arial" panose="020B0604020202020204" pitchFamily="34" charset="0"/>
                <a:cs typeface="Arial" panose="020B0604020202020204" pitchFamily="34" charset="0"/>
              </a:rPr>
              <a:t>This report explores the findings from the first evaluation of the Reducing Youth Offending Social Bond Pilot.</a:t>
            </a:r>
            <a:r>
              <a:rPr lang="en-GB" sz="1100" dirty="0">
                <a:latin typeface="Arial" panose="020B0604020202020204" pitchFamily="34" charset="0"/>
                <a:cs typeface="Arial" panose="020B0604020202020204" pitchFamily="34" charset="0"/>
              </a:rPr>
              <a:t> Published: August, 2021</a:t>
            </a:r>
          </a:p>
          <a:p>
            <a:r>
              <a:rPr lang="en-GB" sz="1100" dirty="0">
                <a:latin typeface="Arial" panose="020B0604020202020204" pitchFamily="34" charset="0"/>
                <a:cs typeface="Arial" panose="020B0604020202020204" pitchFamily="34" charset="0"/>
                <a:hlinkClick r:id="rId5"/>
              </a:rPr>
              <a:t>Supported Bail Pilot Programme | Oranga Tamariki — Ministry for Children</a:t>
            </a:r>
            <a:endParaRPr lang="en-GB" sz="1100"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Youth justice pathways</a:t>
            </a:r>
          </a:p>
          <a:p>
            <a:r>
              <a:rPr lang="en-GB" sz="1100" dirty="0">
                <a:latin typeface="Arial" panose="020B0604020202020204" pitchFamily="34" charset="0"/>
                <a:cs typeface="Arial" panose="020B0604020202020204" pitchFamily="34" charset="0"/>
              </a:rPr>
              <a:t>This analysis explores the pathways young people take to the youth justice system, provides insight into what their wellbeing indicators and outcomes look like before, during and after youth justice involvement. Published: July 2021</a:t>
            </a:r>
          </a:p>
          <a:p>
            <a:r>
              <a:rPr lang="en-GB" sz="1100" dirty="0">
                <a:latin typeface="Arial" panose="020B0604020202020204" pitchFamily="34" charset="0"/>
                <a:cs typeface="Arial" panose="020B0604020202020204" pitchFamily="34" charset="0"/>
                <a:hlinkClick r:id="rId6"/>
              </a:rPr>
              <a:t>Youth justice pathways | Oranga Tamariki — Ministry for Children</a:t>
            </a:r>
            <a:endParaRPr lang="en-GB" sz="1100"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Intention-to-charge FGCs</a:t>
            </a:r>
          </a:p>
          <a:p>
            <a:r>
              <a:rPr lang="en-GB" sz="1100" dirty="0">
                <a:latin typeface="Arial" panose="020B0604020202020204" pitchFamily="34" charset="0"/>
                <a:cs typeface="Arial" panose="020B0604020202020204" pitchFamily="34" charset="0"/>
              </a:rPr>
              <a:t>Insights into how ‘intention-to-charge’ Family Group Conferences operate. Published: June, 2021</a:t>
            </a:r>
          </a:p>
          <a:p>
            <a:r>
              <a:rPr lang="en-GB" sz="1100" dirty="0">
                <a:latin typeface="Arial" panose="020B0604020202020204" pitchFamily="34" charset="0"/>
                <a:cs typeface="Arial" panose="020B0604020202020204" pitchFamily="34" charset="0"/>
                <a:hlinkClick r:id="rId7"/>
              </a:rPr>
              <a:t>Intention-to-charge FGCs | Oranga Tamariki — Ministry for Children</a:t>
            </a:r>
            <a:endParaRPr lang="en-GB" sz="1100"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Youth justice - separating misconceptions from facts</a:t>
            </a:r>
          </a:p>
          <a:p>
            <a:r>
              <a:rPr lang="en-GB" sz="1100" dirty="0">
                <a:latin typeface="Arial" panose="020B0604020202020204" pitchFamily="34" charset="0"/>
                <a:cs typeface="Arial" panose="020B0604020202020204" pitchFamily="34" charset="0"/>
              </a:rPr>
              <a:t>Exploring commonly posed questions about the youth justice system. Published: April, 2020</a:t>
            </a:r>
          </a:p>
          <a:p>
            <a:r>
              <a:rPr lang="en-GB" sz="1100" dirty="0">
                <a:latin typeface="Arial" panose="020B0604020202020204" pitchFamily="34" charset="0"/>
                <a:cs typeface="Arial" panose="020B0604020202020204" pitchFamily="34" charset="0"/>
                <a:hlinkClick r:id="rId8"/>
              </a:rPr>
              <a:t>Youth justice - separating misconceptions from facts | Oranga Tamariki — Ministry for Children</a:t>
            </a: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365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07504" y="57951"/>
            <a:ext cx="4114800" cy="4187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NZ" sz="1400" b="1">
              <a:solidFill>
                <a:prstClr val="white"/>
              </a:solidFill>
              <a:latin typeface="Oswald" panose="00000500000000000000" pitchFamily="2" charset="0"/>
            </a:endParaRPr>
          </a:p>
        </p:txBody>
      </p:sp>
      <p:sp>
        <p:nvSpPr>
          <p:cNvPr id="10" name="Title 1">
            <a:extLst>
              <a:ext uri="{FF2B5EF4-FFF2-40B4-BE49-F238E27FC236}">
                <a16:creationId xmlns:a16="http://schemas.microsoft.com/office/drawing/2014/main" id="{2826CB1F-ECD3-4D36-9937-205C81995BC9}"/>
              </a:ext>
            </a:extLst>
          </p:cNvPr>
          <p:cNvSpPr txBox="1">
            <a:spLocks/>
          </p:cNvSpPr>
          <p:nvPr/>
        </p:nvSpPr>
        <p:spPr>
          <a:xfrm>
            <a:off x="0" y="723659"/>
            <a:ext cx="9163050" cy="7812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lvl1pPr marL="0" marR="0" indent="0" algn="l" defTabSz="694944" rtl="0" latinLnBrk="0">
              <a:lnSpc>
                <a:spcPct val="90000"/>
              </a:lnSpc>
              <a:spcBef>
                <a:spcPts val="0"/>
              </a:spcBef>
              <a:spcAft>
                <a:spcPts val="0"/>
              </a:spcAft>
              <a:buClrTx/>
              <a:buSzTx/>
              <a:buFontTx/>
              <a:buNone/>
              <a:tabLst/>
              <a:defRPr sz="3800" b="0" i="0" u="none" strike="noStrike" cap="none" spc="0" baseline="0">
                <a:ln>
                  <a:noFill/>
                </a:ln>
                <a:solidFill>
                  <a:srgbClr val="000000"/>
                </a:solidFill>
                <a:uFillTx/>
                <a:latin typeface="Oswald"/>
                <a:ea typeface="Oswald"/>
                <a:cs typeface="Oswald"/>
                <a:sym typeface="Oswald"/>
              </a:defRPr>
            </a:lvl1pPr>
            <a:lvl2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2pPr>
            <a:lvl3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3pPr>
            <a:lvl4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4pPr>
            <a:lvl5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5pPr>
            <a:lvl6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6pPr>
            <a:lvl7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7pPr>
            <a:lvl8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8pPr>
            <a:lvl9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9pPr>
          </a:lstStyle>
          <a:p>
            <a:pPr algn="ctr" hangingPunct="1"/>
            <a:r>
              <a:rPr lang="en-NZ" sz="3600" b="1">
                <a:solidFill>
                  <a:srgbClr val="5BC5F2"/>
                </a:solidFill>
              </a:rPr>
              <a:t>Breakdown by Ethnicity</a:t>
            </a:r>
          </a:p>
        </p:txBody>
      </p:sp>
      <p:sp>
        <p:nvSpPr>
          <p:cNvPr id="6" name="TextBox 5">
            <a:extLst>
              <a:ext uri="{FF2B5EF4-FFF2-40B4-BE49-F238E27FC236}">
                <a16:creationId xmlns:a16="http://schemas.microsoft.com/office/drawing/2014/main" id="{0B9807C6-2E1A-136E-5C99-DB86CCE298D4}"/>
              </a:ext>
            </a:extLst>
          </p:cNvPr>
          <p:cNvSpPr txBox="1"/>
          <p:nvPr/>
        </p:nvSpPr>
        <p:spPr>
          <a:xfrm>
            <a:off x="867206" y="5733999"/>
            <a:ext cx="7428637" cy="415498"/>
          </a:xfrm>
          <a:prstGeom prst="rect">
            <a:avLst/>
          </a:prstGeom>
          <a:noFill/>
        </p:spPr>
        <p:txBody>
          <a:bodyPr wrap="none" rtlCol="0">
            <a:spAutoFit/>
          </a:bodyPr>
          <a:lstStyle/>
          <a:p>
            <a:r>
              <a:rPr lang="en-NZ" sz="1050">
                <a:latin typeface="Roboto" panose="02000000000000000000" pitchFamily="2" charset="0"/>
                <a:ea typeface="Roboto" panose="02000000000000000000" pitchFamily="2" charset="0"/>
                <a:cs typeface="Arial" panose="020B0604020202020204" pitchFamily="34" charset="0"/>
              </a:rPr>
              <a:t>* Due to a growth in the Unknown ethnicity category, percentages are based on known ethnicities.</a:t>
            </a:r>
          </a:p>
          <a:p>
            <a:r>
              <a:rPr lang="en-NZ" sz="1050">
                <a:latin typeface="Roboto" panose="02000000000000000000" pitchFamily="2" charset="0"/>
                <a:ea typeface="Roboto" panose="02000000000000000000" pitchFamily="2" charset="0"/>
                <a:cs typeface="Arial" panose="020B0604020202020204" pitchFamily="34" charset="0"/>
              </a:rPr>
              <a:t>Source: </a:t>
            </a:r>
            <a:r>
              <a:rPr lang="en-GB" sz="1050">
                <a:latin typeface="Roboto" panose="02000000000000000000" pitchFamily="2" charset="0"/>
                <a:ea typeface="Roboto" panose="02000000000000000000" pitchFamily="2" charset="0"/>
                <a:hlinkClick r:id="rId4"/>
              </a:rPr>
              <a:t> https://www.police.govt.nz/about-us/statistics-and-publications/data-and-statistics/proceedings-police-stations</a:t>
            </a:r>
            <a:endParaRPr lang="en-NZ" sz="1050">
              <a:latin typeface="Roboto" panose="02000000000000000000" pitchFamily="2"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60EEF6D9-55AE-1450-5CB8-9DA15EEFBB5C}"/>
              </a:ext>
            </a:extLst>
          </p:cNvPr>
          <p:cNvSpPr txBox="1"/>
          <p:nvPr/>
        </p:nvSpPr>
        <p:spPr>
          <a:xfrm>
            <a:off x="395535" y="1412776"/>
            <a:ext cx="8110289" cy="369332"/>
          </a:xfrm>
          <a:prstGeom prst="rect">
            <a:avLst/>
          </a:prstGeom>
          <a:noFill/>
        </p:spPr>
        <p:txBody>
          <a:bodyPr wrap="square">
            <a:spAutoFit/>
          </a:bodyPr>
          <a:lstStyle/>
          <a:p>
            <a:r>
              <a:rPr lang="en-GB" b="1">
                <a:latin typeface="Arial" panose="020B0604020202020204" pitchFamily="34" charset="0"/>
                <a:cs typeface="Arial" panose="020B0604020202020204" pitchFamily="34" charset="0"/>
              </a:rPr>
              <a:t>Māori remain considerably over-represented in the youth justice system</a:t>
            </a:r>
          </a:p>
        </p:txBody>
      </p:sp>
      <p:graphicFrame>
        <p:nvGraphicFramePr>
          <p:cNvPr id="2" name="Chart 1">
            <a:extLst>
              <a:ext uri="{FF2B5EF4-FFF2-40B4-BE49-F238E27FC236}">
                <a16:creationId xmlns:a16="http://schemas.microsoft.com/office/drawing/2014/main" id="{FE73C718-5E3D-84A8-C4E1-E5BB538B477E}"/>
              </a:ext>
            </a:extLst>
          </p:cNvPr>
          <p:cNvGraphicFramePr>
            <a:graphicFrameLocks/>
          </p:cNvGraphicFramePr>
          <p:nvPr/>
        </p:nvGraphicFramePr>
        <p:xfrm>
          <a:off x="1596802" y="1782108"/>
          <a:ext cx="5950396" cy="388239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25052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07504" y="57951"/>
            <a:ext cx="4114800" cy="4187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NZ" sz="1400" b="1">
              <a:solidFill>
                <a:prstClr val="white"/>
              </a:solidFill>
              <a:latin typeface="Oswald" panose="00000500000000000000" pitchFamily="2" charset="0"/>
            </a:endParaRPr>
          </a:p>
        </p:txBody>
      </p:sp>
      <p:sp>
        <p:nvSpPr>
          <p:cNvPr id="10" name="Title 1">
            <a:extLst>
              <a:ext uri="{FF2B5EF4-FFF2-40B4-BE49-F238E27FC236}">
                <a16:creationId xmlns:a16="http://schemas.microsoft.com/office/drawing/2014/main" id="{2826CB1F-ECD3-4D36-9937-205C81995BC9}"/>
              </a:ext>
            </a:extLst>
          </p:cNvPr>
          <p:cNvSpPr txBox="1">
            <a:spLocks/>
          </p:cNvSpPr>
          <p:nvPr/>
        </p:nvSpPr>
        <p:spPr>
          <a:xfrm>
            <a:off x="0" y="723659"/>
            <a:ext cx="9163050" cy="7812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lvl1pPr marL="0" marR="0" indent="0" algn="l" defTabSz="694944" rtl="0" latinLnBrk="0">
              <a:lnSpc>
                <a:spcPct val="90000"/>
              </a:lnSpc>
              <a:spcBef>
                <a:spcPts val="0"/>
              </a:spcBef>
              <a:spcAft>
                <a:spcPts val="0"/>
              </a:spcAft>
              <a:buClrTx/>
              <a:buSzTx/>
              <a:buFontTx/>
              <a:buNone/>
              <a:tabLst/>
              <a:defRPr sz="3800" b="0" i="0" u="none" strike="noStrike" cap="none" spc="0" baseline="0">
                <a:ln>
                  <a:noFill/>
                </a:ln>
                <a:solidFill>
                  <a:srgbClr val="000000"/>
                </a:solidFill>
                <a:uFillTx/>
                <a:latin typeface="Oswald"/>
                <a:ea typeface="Oswald"/>
                <a:cs typeface="Oswald"/>
                <a:sym typeface="Oswald"/>
              </a:defRPr>
            </a:lvl1pPr>
            <a:lvl2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2pPr>
            <a:lvl3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3pPr>
            <a:lvl4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4pPr>
            <a:lvl5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5pPr>
            <a:lvl6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6pPr>
            <a:lvl7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7pPr>
            <a:lvl8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8pPr>
            <a:lvl9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9pPr>
          </a:lstStyle>
          <a:p>
            <a:pPr algn="ctr" hangingPunct="1"/>
            <a:r>
              <a:rPr lang="en-NZ" sz="3600" b="1">
                <a:solidFill>
                  <a:srgbClr val="5BC5F2"/>
                </a:solidFill>
              </a:rPr>
              <a:t>Breakdown by Offence Type</a:t>
            </a:r>
          </a:p>
        </p:txBody>
      </p:sp>
      <p:sp>
        <p:nvSpPr>
          <p:cNvPr id="5" name="TextBox 4">
            <a:extLst>
              <a:ext uri="{FF2B5EF4-FFF2-40B4-BE49-F238E27FC236}">
                <a16:creationId xmlns:a16="http://schemas.microsoft.com/office/drawing/2014/main" id="{8AEB33DE-761F-4814-4ACB-FBE402B1C938}"/>
              </a:ext>
            </a:extLst>
          </p:cNvPr>
          <p:cNvSpPr txBox="1"/>
          <p:nvPr/>
        </p:nvSpPr>
        <p:spPr>
          <a:xfrm>
            <a:off x="827584" y="5805264"/>
            <a:ext cx="7111242" cy="261610"/>
          </a:xfrm>
          <a:prstGeom prst="rect">
            <a:avLst/>
          </a:prstGeom>
          <a:noFill/>
        </p:spPr>
        <p:txBody>
          <a:bodyPr wrap="none" rtlCol="0">
            <a:spAutoFit/>
          </a:bodyPr>
          <a:lstStyle/>
          <a:p>
            <a:r>
              <a:rPr lang="en-NZ" sz="1100">
                <a:latin typeface="Arial" panose="020B0604020202020204" pitchFamily="34" charset="0"/>
                <a:cs typeface="Arial" panose="020B0604020202020204" pitchFamily="34" charset="0"/>
              </a:rPr>
              <a:t>Source</a:t>
            </a:r>
            <a:r>
              <a:rPr lang="en-NZ" sz="1100"/>
              <a:t>: </a:t>
            </a:r>
            <a:r>
              <a:rPr lang="en-GB" sz="1100">
                <a:hlinkClick r:id="rId4"/>
              </a:rPr>
              <a:t>https://www.police.govt.nz/about-us/statistics-and-publications/data-and-statistics/proceedings-police-stations</a:t>
            </a:r>
            <a:endParaRPr lang="en-NZ" sz="1100"/>
          </a:p>
        </p:txBody>
      </p:sp>
      <p:pic>
        <p:nvPicPr>
          <p:cNvPr id="4" name="Picture 3">
            <a:extLst>
              <a:ext uri="{FF2B5EF4-FFF2-40B4-BE49-F238E27FC236}">
                <a16:creationId xmlns:a16="http://schemas.microsoft.com/office/drawing/2014/main" id="{EA3AEBF1-2775-A0E9-3512-0123136415DF}"/>
              </a:ext>
            </a:extLst>
          </p:cNvPr>
          <p:cNvPicPr>
            <a:picLocks noChangeAspect="1"/>
          </p:cNvPicPr>
          <p:nvPr/>
        </p:nvPicPr>
        <p:blipFill>
          <a:blip r:embed="rId5"/>
          <a:stretch>
            <a:fillRect/>
          </a:stretch>
        </p:blipFill>
        <p:spPr>
          <a:xfrm>
            <a:off x="304800" y="1320561"/>
            <a:ext cx="8534400" cy="4484703"/>
          </a:xfrm>
          <a:prstGeom prst="rect">
            <a:avLst/>
          </a:prstGeom>
        </p:spPr>
      </p:pic>
    </p:spTree>
    <p:extLst>
      <p:ext uri="{BB962C8B-B14F-4D97-AF65-F5344CB8AC3E}">
        <p14:creationId xmlns:p14="http://schemas.microsoft.com/office/powerpoint/2010/main" val="4120427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07504" y="57951"/>
            <a:ext cx="4114800" cy="4187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NZ" sz="1400" b="1">
              <a:solidFill>
                <a:prstClr val="white"/>
              </a:solidFill>
              <a:latin typeface="Oswald" panose="00000500000000000000" pitchFamily="2" charset="0"/>
            </a:endParaRPr>
          </a:p>
        </p:txBody>
      </p:sp>
      <p:sp>
        <p:nvSpPr>
          <p:cNvPr id="10" name="Title 1">
            <a:extLst>
              <a:ext uri="{FF2B5EF4-FFF2-40B4-BE49-F238E27FC236}">
                <a16:creationId xmlns:a16="http://schemas.microsoft.com/office/drawing/2014/main" id="{2826CB1F-ECD3-4D36-9937-205C81995BC9}"/>
              </a:ext>
            </a:extLst>
          </p:cNvPr>
          <p:cNvSpPr txBox="1">
            <a:spLocks/>
          </p:cNvSpPr>
          <p:nvPr/>
        </p:nvSpPr>
        <p:spPr>
          <a:xfrm>
            <a:off x="0" y="723659"/>
            <a:ext cx="9163050" cy="781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694944" rtl="0" latinLnBrk="0">
              <a:lnSpc>
                <a:spcPct val="90000"/>
              </a:lnSpc>
              <a:spcBef>
                <a:spcPts val="0"/>
              </a:spcBef>
              <a:spcAft>
                <a:spcPts val="0"/>
              </a:spcAft>
              <a:buClrTx/>
              <a:buSzTx/>
              <a:buFontTx/>
              <a:buNone/>
              <a:tabLst/>
              <a:defRPr sz="3800" b="0" i="0" u="none" strike="noStrike" cap="none" spc="0" baseline="0">
                <a:ln>
                  <a:noFill/>
                </a:ln>
                <a:solidFill>
                  <a:srgbClr val="000000"/>
                </a:solidFill>
                <a:uFillTx/>
                <a:latin typeface="Oswald"/>
                <a:ea typeface="Oswald"/>
                <a:cs typeface="Oswald"/>
                <a:sym typeface="Oswald"/>
              </a:defRPr>
            </a:lvl1pPr>
            <a:lvl2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2pPr>
            <a:lvl3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3pPr>
            <a:lvl4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4pPr>
            <a:lvl5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5pPr>
            <a:lvl6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6pPr>
            <a:lvl7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7pPr>
            <a:lvl8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8pPr>
            <a:lvl9pPr marL="0" marR="0" indent="0" algn="l" defTabSz="914400" rtl="0" latinLnBrk="0">
              <a:lnSpc>
                <a:spcPct val="90000"/>
              </a:lnSpc>
              <a:spcBef>
                <a:spcPts val="0"/>
              </a:spcBef>
              <a:spcAft>
                <a:spcPts val="0"/>
              </a:spcAft>
              <a:buClrTx/>
              <a:buSzTx/>
              <a:buFontTx/>
              <a:buNone/>
              <a:tabLst/>
              <a:defRPr sz="5000" b="0" i="0" u="none" strike="noStrike" cap="none" spc="0" baseline="0">
                <a:ln>
                  <a:noFill/>
                </a:ln>
                <a:solidFill>
                  <a:srgbClr val="000000"/>
                </a:solidFill>
                <a:uFillTx/>
                <a:latin typeface="Oswald"/>
                <a:ea typeface="Oswald"/>
                <a:cs typeface="Oswald"/>
                <a:sym typeface="Oswald"/>
              </a:defRPr>
            </a:lvl9pPr>
          </a:lstStyle>
          <a:p>
            <a:pPr algn="ctr" hangingPunct="1"/>
            <a:r>
              <a:rPr lang="en-NZ" sz="3600" b="1">
                <a:solidFill>
                  <a:srgbClr val="5BC5F2"/>
                </a:solidFill>
              </a:rPr>
              <a:t>Breakdown by Region</a:t>
            </a:r>
          </a:p>
        </p:txBody>
      </p:sp>
      <p:sp>
        <p:nvSpPr>
          <p:cNvPr id="5" name="TextBox 4">
            <a:extLst>
              <a:ext uri="{FF2B5EF4-FFF2-40B4-BE49-F238E27FC236}">
                <a16:creationId xmlns:a16="http://schemas.microsoft.com/office/drawing/2014/main" id="{8AEB33DE-761F-4814-4ACB-FBE402B1C938}"/>
              </a:ext>
            </a:extLst>
          </p:cNvPr>
          <p:cNvSpPr txBox="1"/>
          <p:nvPr/>
        </p:nvSpPr>
        <p:spPr>
          <a:xfrm>
            <a:off x="827584" y="5805264"/>
            <a:ext cx="7111242" cy="261610"/>
          </a:xfrm>
          <a:prstGeom prst="rect">
            <a:avLst/>
          </a:prstGeom>
          <a:noFill/>
        </p:spPr>
        <p:txBody>
          <a:bodyPr wrap="none" rtlCol="0">
            <a:spAutoFit/>
          </a:bodyPr>
          <a:lstStyle/>
          <a:p>
            <a:r>
              <a:rPr lang="en-NZ" sz="1100">
                <a:latin typeface="Arial" panose="020B0604020202020204" pitchFamily="34" charset="0"/>
                <a:cs typeface="Arial" panose="020B0604020202020204" pitchFamily="34" charset="0"/>
              </a:rPr>
              <a:t>Source</a:t>
            </a:r>
            <a:r>
              <a:rPr lang="en-NZ" sz="1100"/>
              <a:t>: </a:t>
            </a:r>
            <a:r>
              <a:rPr lang="en-GB" sz="1100">
                <a:hlinkClick r:id="rId4"/>
              </a:rPr>
              <a:t>https://www.police.govt.nz/about-us/statistics-and-publications/data-and-statistics/proceedings-police-stations</a:t>
            </a:r>
            <a:endParaRPr lang="en-NZ" sz="1100"/>
          </a:p>
        </p:txBody>
      </p:sp>
      <p:pic>
        <p:nvPicPr>
          <p:cNvPr id="6" name="Picture 5">
            <a:extLst>
              <a:ext uri="{FF2B5EF4-FFF2-40B4-BE49-F238E27FC236}">
                <a16:creationId xmlns:a16="http://schemas.microsoft.com/office/drawing/2014/main" id="{26D63311-5980-87FA-36C2-38FA87C43947}"/>
              </a:ext>
            </a:extLst>
          </p:cNvPr>
          <p:cNvPicPr>
            <a:picLocks noChangeAspect="1"/>
          </p:cNvPicPr>
          <p:nvPr/>
        </p:nvPicPr>
        <p:blipFill>
          <a:blip r:embed="rId5"/>
          <a:stretch>
            <a:fillRect/>
          </a:stretch>
        </p:blipFill>
        <p:spPr>
          <a:xfrm>
            <a:off x="922015" y="1411635"/>
            <a:ext cx="7319020" cy="4393629"/>
          </a:xfrm>
          <a:prstGeom prst="rect">
            <a:avLst/>
          </a:prstGeom>
        </p:spPr>
      </p:pic>
    </p:spTree>
    <p:extLst>
      <p:ext uri="{BB962C8B-B14F-4D97-AF65-F5344CB8AC3E}">
        <p14:creationId xmlns:p14="http://schemas.microsoft.com/office/powerpoint/2010/main" val="2080545188"/>
      </p:ext>
    </p:extLst>
  </p:cSld>
  <p:clrMapOvr>
    <a:masterClrMapping/>
  </p:clrMapOvr>
</p:sld>
</file>

<file path=ppt/theme/theme1.xml><?xml version="1.0" encoding="utf-8"?>
<a:theme xmlns:a="http://schemas.openxmlformats.org/drawingml/2006/main" name="PresenterMedia.com Static Theme">
  <a:themeElements>
    <a:clrScheme name="tightrope">
      <a:dk1>
        <a:sysClr val="windowText" lastClr="000000"/>
      </a:dk1>
      <a:lt1>
        <a:sysClr val="window" lastClr="FFFFFF"/>
      </a:lt1>
      <a:dk2>
        <a:srgbClr val="31376D"/>
      </a:dk2>
      <a:lt2>
        <a:srgbClr val="EAEBDE"/>
      </a:lt2>
      <a:accent1>
        <a:srgbClr val="72A376"/>
      </a:accent1>
      <a:accent2>
        <a:srgbClr val="B0CCB0"/>
      </a:accent2>
      <a:accent3>
        <a:srgbClr val="A8CDD7"/>
      </a:accent3>
      <a:accent4>
        <a:srgbClr val="C0BEAF"/>
      </a:accent4>
      <a:accent5>
        <a:srgbClr val="CEC597"/>
      </a:accent5>
      <a:accent6>
        <a:srgbClr val="6B6B6B"/>
      </a:accent6>
      <a:hlink>
        <a:srgbClr val="DB5353"/>
      </a:hlink>
      <a:folHlink>
        <a:srgbClr val="903638"/>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Label xmlns="d5e8a0de-4767-4177-8312-dc4f1d4290de" xsi:nil="true"/>
    <IwiAffiliation xmlns="17b29ad0-6390-4bb2-bc69-82dd38087199" xsi:nil="true"/>
    <_dlc_DocIdPersistId xmlns="0be60d48-bcbb-494f-a004-e84215ca5aa0" xsi:nil="true"/>
    <MaoriData xmlns="0be60d48-bcbb-494f-a004-e84215ca5aa0">No</MaoriData>
    <_dlc_DocIdUrl xmlns="0be60d48-bcbb-494f-a004-e84215ca5aa0">
      <Url>https://orangatamarikigovtnz.sharepoint.com/sites/POS-EvidenceCentre/_layouts/15/DocIdRedir.aspx?ID=DOCS-550344933-665</Url>
      <Description>DOCS-550344933-665</Description>
    </_dlc_DocIdUrl>
    <DocumentType xmlns="0be60d48-bcbb-494f-a004-e84215ca5aa0" xsi:nil="true"/>
    <Activity xmlns="17b29ad0-6390-4bb2-bc69-82dd38087199">operations</Activity>
    <de6c2e50564c46c4bb921ba80da8a789 xmlns="d5e8a0de-4767-4177-8312-dc4f1d4290de">
      <Terms xmlns="http://schemas.microsoft.com/office/infopath/2007/PartnerControls">
        <TermInfo xmlns="http://schemas.microsoft.com/office/infopath/2007/PartnerControls">
          <TermName xmlns="http://schemas.microsoft.com/office/infopath/2007/PartnerControls">2020/2021</TermName>
          <TermId xmlns="http://schemas.microsoft.com/office/infopath/2007/PartnerControls">ea0a8cd6-b96c-4a10-bbe0-db5ad7cb9269</TermId>
        </TermInfo>
      </Terms>
    </de6c2e50564c46c4bb921ba80da8a789>
    <_dlc_DocId xmlns="0be60d48-bcbb-494f-a004-e84215ca5aa0">DOCS-550344933-665</_dlc_DocId>
    <SDCreatedDate xmlns="0be60d48-bcbb-494f-a004-e84215ca5aa0" xsi:nil="true"/>
    <SDModifiedDate xmlns="0be60d48-bcbb-494f-a004-e84215ca5aa0" xsi:nil="true"/>
    <SDCreatedBy xmlns="0be60d48-bcbb-494f-a004-e84215ca5aa0">
      <UserInfo>
        <DisplayName/>
        <AccountId xsi:nil="true"/>
        <AccountType/>
      </UserInfo>
    </SDCreatedBy>
    <HasValue xmlns="17b29ad0-6390-4bb2-bc69-82dd38087199">No</HasValue>
    <SDModifiedBy xmlns="0be60d48-bcbb-494f-a004-e84215ca5aa0">
      <UserInfo>
        <DisplayName/>
        <AccountId xsi:nil="true"/>
        <AccountType/>
      </UserInfo>
    </SDModifiedBy>
    <TaxCatchAll xmlns="d5e8a0de-4767-4177-8312-dc4f1d4290de">
      <Value>1</Value>
    </TaxCatchAll>
    <Function xmlns="0be60d48-bcbb-494f-a004-e84215ca5aa0" xsi:nil="true"/>
    <Region xmlns="0be60d48-bcbb-494f-a004-e84215ca5aa0" xsi:nil="true"/>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Shared Drive Document" ma:contentTypeID="0x0101002C336AC5FAFE8F42BBE23724DA1C3F21005EE56C74198E8848959DF4E8CA30692E0200FD970D24F05B7C4FB0F27B9F73660F72" ma:contentTypeVersion="10" ma:contentTypeDescription="Content type for migrated documents from the Shared Drive." ma:contentTypeScope="" ma:versionID="403983eb39eae604cfeadbfed6a910fb">
  <xsd:schema xmlns:xsd="http://www.w3.org/2001/XMLSchema" xmlns:xs="http://www.w3.org/2001/XMLSchema" xmlns:p="http://schemas.microsoft.com/office/2006/metadata/properties" xmlns:ns2="d5e8a0de-4767-4177-8312-dc4f1d4290de" xmlns:ns3="0be60d48-bcbb-494f-a004-e84215ca5aa0" xmlns:ns4="17b29ad0-6390-4bb2-bc69-82dd38087199" targetNamespace="http://schemas.microsoft.com/office/2006/metadata/properties" ma:root="true" ma:fieldsID="0932fe26c6f963e66bc6ac5881a6c547" ns2:_="" ns3:_="" ns4:_="">
    <xsd:import namespace="d5e8a0de-4767-4177-8312-dc4f1d4290de"/>
    <xsd:import namespace="0be60d48-bcbb-494f-a004-e84215ca5aa0"/>
    <xsd:import namespace="17b29ad0-6390-4bb2-bc69-82dd38087199"/>
    <xsd:element name="properties">
      <xsd:complexType>
        <xsd:sequence>
          <xsd:element name="documentManagement">
            <xsd:complexType>
              <xsd:all>
                <xsd:element ref="ns2:de6c2e50564c46c4bb921ba80da8a789" minOccurs="0"/>
                <xsd:element ref="ns2:TaxCatchAll" minOccurs="0"/>
                <xsd:element ref="ns2:TaxCatchAllLabel" minOccurs="0"/>
                <xsd:element ref="ns3:Function" minOccurs="0"/>
                <xsd:element ref="ns4:Activity" minOccurs="0"/>
                <xsd:element ref="ns3:Region" minOccurs="0"/>
                <xsd:element ref="ns3:DocumentType" minOccurs="0"/>
                <xsd:element ref="ns4:IwiAffiliation" minOccurs="0"/>
                <xsd:element ref="ns4:HasValue" minOccurs="0"/>
                <xsd:element ref="ns3:MaoriData" minOccurs="0"/>
                <xsd:element ref="ns3:SDCreatedBy" minOccurs="0"/>
                <xsd:element ref="ns3:SDCreatedDate" minOccurs="0"/>
                <xsd:element ref="ns3:SDModifiedBy" minOccurs="0"/>
                <xsd:element ref="ns3:SDModifiedDate"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e8a0de-4767-4177-8312-dc4f1d4290de" elementFormDefault="qualified">
    <xsd:import namespace="http://schemas.microsoft.com/office/2006/documentManagement/types"/>
    <xsd:import namespace="http://schemas.microsoft.com/office/infopath/2007/PartnerControls"/>
    <xsd:element name="de6c2e50564c46c4bb921ba80da8a789" ma:index="8" nillable="true" ma:taxonomy="true" ma:internalName="de6c2e50564c46c4bb921ba80da8a789" ma:taxonomyFieldName="FinancialYear" ma:displayName="Financial Year" ma:readOnly="false" ma:default="1;#2020/2021|ea0a8cd6-b96c-4a10-bbe0-db5ad7cb9269" ma:fieldId="{de6c2e50-564c-46c4-bb92-1ba80da8a789}" ma:sspId="43784519-933c-43c5-b045-0c289ae91e3f" ma:termSetId="47490bcb-0856-4058-be93-27c8ee3e0f62"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ab55a492-b10a-4f91-bdfa-1493bfccf835}" ma:internalName="TaxCatchAll" ma:readOnly="false" ma:showField="CatchAllData" ma:web="0be60d48-bcbb-494f-a004-e84215ca5aa0">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ab55a492-b10a-4f91-bdfa-1493bfccf835}" ma:internalName="TaxCatchAllLabel" ma:readOnly="false" ma:showField="CatchAllDataLabel" ma:web="0be60d48-bcbb-494f-a004-e84215ca5aa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e60d48-bcbb-494f-a004-e84215ca5aa0" elementFormDefault="qualified">
    <xsd:import namespace="http://schemas.microsoft.com/office/2006/documentManagement/types"/>
    <xsd:import namespace="http://schemas.microsoft.com/office/infopath/2007/PartnerControls"/>
    <xsd:element name="Function" ma:index="12" nillable="true" ma:displayName="Function" ma:format="Dropdown" ma:hidden="true" ma:internalName="Function" ma:readOnly="false">
      <xsd:simpleType>
        <xsd:restriction base="dms:Choice">
          <xsd:enumeration value="Communications"/>
          <xsd:enumeration value="Corporate Services"/>
          <xsd:enumeration value="Finance"/>
          <xsd:enumeration value="Governance"/>
          <xsd:enumeration value="Health and Safety"/>
          <xsd:enumeration value="Information Management"/>
          <xsd:enumeration value="Information Technology"/>
          <xsd:enumeration value="Legal"/>
          <xsd:enumeration value="Marketing"/>
          <xsd:enumeration value="People and Culture"/>
          <xsd:enumeration value="Performance and Monitoring"/>
          <xsd:enumeration value="Policy"/>
          <xsd:enumeration value="Projects"/>
          <xsd:enumeration value="Resources"/>
          <xsd:enumeration value="Strategic Direction"/>
        </xsd:restriction>
      </xsd:simpleType>
    </xsd:element>
    <xsd:element name="Region" ma:index="14" nillable="true" ma:displayName="Region" ma:format="Dropdown" ma:hidden="true" ma:internalName="Region" ma:readOnly="false">
      <xsd:simpleType>
        <xsd:restriction base="dms:Choice">
          <xsd:enumeration value="Te Tai Tokerau"/>
          <xsd:enumeration value="National Office"/>
          <xsd:enumeration value="Auckland"/>
          <xsd:enumeration value="Central North Island"/>
          <xsd:enumeration value="Lower North Island"/>
          <xsd:enumeration value="Wellington &amp; Upper South"/>
          <xsd:enumeration value="Lower South Island"/>
        </xsd:restriction>
      </xsd:simpleType>
    </xsd:element>
    <xsd:element name="DocumentType" ma:index="15" nillable="true" ma:displayName="Document Type" ma:format="Dropdown" ma:internalName="DocumentType" ma:readOnly="false">
      <xsd:simpleType>
        <xsd:restriction base="dms:Choice">
          <xsd:enumeration value="APPLICATION, Certificate, Consent related"/>
          <xsd:enumeration value="CONTRACT, Variation, Agreement"/>
          <xsd:enumeration value="CORRESPONDENCE"/>
          <xsd:enumeration value="DRAWING, Plan, Map, Title"/>
          <xsd:enumeration value="EMPLOYMENT related"/>
          <xsd:enumeration value="FINANCIAL related"/>
          <xsd:enumeration value="KNOWLEDGE article"/>
          <xsd:enumeration value="MEETING related"/>
          <xsd:enumeration value="MEMO, Filenote, Email"/>
          <xsd:enumeration value="MINISTERIAL Request or Question"/>
          <xsd:enumeration value="MODEL, Calculation, Working"/>
          <xsd:enumeration value="PHOTO, Image or Multi-media"/>
          <xsd:enumeration value="PRESENTATION"/>
          <xsd:enumeration value="PUBLICATION material"/>
          <xsd:enumeration value="PURCHASING related"/>
          <xsd:enumeration value="QUESTION, Request, OIA"/>
          <xsd:enumeration value="REGISTER"/>
          <xsd:enumeration value="REPORT, Planning related"/>
          <xsd:enumeration value="RULES, Policy, Law, Procedure"/>
          <xsd:enumeration value="SERVICE REQUEST related"/>
          <xsd:enumeration value="SPECIFICATION or Standard"/>
          <xsd:enumeration value="SUBMISSION, Application, Supporting material"/>
          <xsd:enumeration value="SUPPLIER PRODUCT Info"/>
          <xsd:enumeration value="TEMPLATE, Checklist or Form"/>
          <xsd:enumeration value="THIRD-PARTY Reference material"/>
        </xsd:restriction>
      </xsd:simpleType>
    </xsd:element>
    <xsd:element name="MaoriData" ma:index="18" nillable="true" ma:displayName="Maori Data" ma:default="No" ma:format="RadioButtons" ma:internalName="MaoriData" ma:readOnly="false">
      <xsd:simpleType>
        <xsd:restriction base="dms:Choice">
          <xsd:enumeration value="Yes"/>
          <xsd:enumeration value="No"/>
        </xsd:restriction>
      </xsd:simpleType>
    </xsd:element>
    <xsd:element name="SDCreatedBy" ma:index="19" nillable="true" ma:displayName="SD Created By" ma:hidden="true" ma:list="UserInfo" ma:SharePointGroup="0" ma:internalName="SDCreatedBy"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DCreatedDate" ma:index="20" nillable="true" ma:displayName="SD Created Date" ma:format="DateTime" ma:hidden="true" ma:internalName="SDCreatedDate" ma:readOnly="false">
      <xsd:simpleType>
        <xsd:restriction base="dms:DateTime"/>
      </xsd:simpleType>
    </xsd:element>
    <xsd:element name="SDModifiedBy" ma:index="21" nillable="true" ma:displayName="SD Modified By" ma:hidden="true" ma:list="UserInfo" ma:SharePointGroup="0" ma:internalName="SDModifiedBy"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DModifiedDate" ma:index="22" nillable="true" ma:displayName="SD Modified Date" ma:format="DateTime" ma:hidden="true" ma:internalName="SDModifiedDate" ma:readOnly="false">
      <xsd:simpleType>
        <xsd:restriction base="dms:DateTime"/>
      </xsd:simpleType>
    </xsd:element>
    <xsd:element name="_dlc_DocId" ma:index="23" nillable="true" ma:displayName="Document ID Value" ma:description="The value of the document ID assigned to this item." ma:internalName="_dlc_DocId" ma:readOnly="false">
      <xsd:simpleType>
        <xsd:restriction base="dms:Text"/>
      </xsd:simpleType>
    </xsd:element>
    <xsd:element name="_dlc_DocIdUrl" ma:index="24" nillable="true" ma:displayName="Document ID" ma:description="Permanent link to this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5" nillable="true" ma:displayName="Persist ID" ma:description="Keep ID on add." ma:hidden="true" ma:internalName="_dlc_DocIdPersistId" ma:readOnly="fals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7b29ad0-6390-4bb2-bc69-82dd38087199" elementFormDefault="qualified">
    <xsd:import namespace="http://schemas.microsoft.com/office/2006/documentManagement/types"/>
    <xsd:import namespace="http://schemas.microsoft.com/office/infopath/2007/PartnerControls"/>
    <xsd:element name="Activity" ma:index="13" nillable="true" ma:displayName="Activity" ma:default="operations" ma:hidden="true" ma:internalName="Activity" ma:readOnly="false">
      <xsd:simpleType>
        <xsd:restriction base="dms:Text">
          <xsd:maxLength value="255"/>
        </xsd:restriction>
      </xsd:simpleType>
    </xsd:element>
    <xsd:element name="IwiAffiliation" ma:index="16" nillable="true" ma:displayName="Iwi Affiliation" ma:hidden="true" ma:internalName="IwiAffiliation" ma:readOnly="false">
      <xsd:simpleType>
        <xsd:restriction base="dms:Text">
          <xsd:maxLength value="255"/>
        </xsd:restriction>
      </xsd:simpleType>
    </xsd:element>
    <xsd:element name="HasValue" ma:index="17" nillable="true" ma:displayName="Has Value?" ma:default="No" ma:format="RadioButtons" ma:hidden="true" ma:internalName="HasValue" ma:readOnly="false">
      <xsd:simpleType>
        <xsd:restriction base="dms:Choice">
          <xsd:enumeration value="Yes"/>
          <xsd:enumeration value="No"/>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haredContentType xmlns="Microsoft.SharePoint.Taxonomy.ContentTypeSync" SourceId="43784519-933c-43c5-b045-0c289ae91e3f" ContentTypeId="0x0101002C336AC5FAFE8F42BBE23724DA1C3F21" PreviousValue="false"/>
</file>

<file path=customXml/itemProps1.xml><?xml version="1.0" encoding="utf-8"?>
<ds:datastoreItem xmlns:ds="http://schemas.openxmlformats.org/officeDocument/2006/customXml" ds:itemID="{E559EDCA-2884-4F73-BFA4-FDB2E611CFFC}">
  <ds:schemaRefs>
    <ds:schemaRef ds:uri="http://purl.org/dc/elements/1.1/"/>
    <ds:schemaRef ds:uri="17b29ad0-6390-4bb2-bc69-82dd38087199"/>
    <ds:schemaRef ds:uri="http://schemas.microsoft.com/office/infopath/2007/PartnerControls"/>
    <ds:schemaRef ds:uri="http://purl.org/dc/dcmitype/"/>
    <ds:schemaRef ds:uri="http://schemas.microsoft.com/office/2006/documentManagement/types"/>
    <ds:schemaRef ds:uri="0be60d48-bcbb-494f-a004-e84215ca5aa0"/>
    <ds:schemaRef ds:uri="http://purl.org/dc/terms/"/>
    <ds:schemaRef ds:uri="http://schemas.openxmlformats.org/package/2006/metadata/core-properties"/>
    <ds:schemaRef ds:uri="d5e8a0de-4767-4177-8312-dc4f1d4290de"/>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88278298-1BAE-4A50-B707-9CEB445AE18D}">
  <ds:schemaRefs>
    <ds:schemaRef ds:uri="http://schemas.microsoft.com/sharepoint/events"/>
  </ds:schemaRefs>
</ds:datastoreItem>
</file>

<file path=customXml/itemProps3.xml><?xml version="1.0" encoding="utf-8"?>
<ds:datastoreItem xmlns:ds="http://schemas.openxmlformats.org/officeDocument/2006/customXml" ds:itemID="{052921DF-E9C0-48C4-86A0-697ECBC7BD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e8a0de-4767-4177-8312-dc4f1d4290de"/>
    <ds:schemaRef ds:uri="0be60d48-bcbb-494f-a004-e84215ca5aa0"/>
    <ds:schemaRef ds:uri="17b29ad0-6390-4bb2-bc69-82dd380871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570C9F4-581D-4EE1-80F7-91142324198B}">
  <ds:schemaRefs>
    <ds:schemaRef ds:uri="http://schemas.microsoft.com/sharepoint/v3/contenttype/forms"/>
  </ds:schemaRefs>
</ds:datastoreItem>
</file>

<file path=customXml/itemProps5.xml><?xml version="1.0" encoding="utf-8"?>
<ds:datastoreItem xmlns:ds="http://schemas.openxmlformats.org/officeDocument/2006/customXml" ds:itemID="{2A308EA6-CD70-4959-A9D0-193FE189534A}">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12596</TotalTime>
  <Words>4122</Words>
  <Application>Microsoft Office PowerPoint</Application>
  <PresentationFormat>On-screen Show (4:3)</PresentationFormat>
  <Paragraphs>331</Paragraphs>
  <Slides>62</Slides>
  <Notes>34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62</vt:i4>
      </vt:variant>
    </vt:vector>
  </HeadingPairs>
  <TitlesOfParts>
    <vt:vector size="73" baseType="lpstr">
      <vt:lpstr>Arial</vt:lpstr>
      <vt:lpstr>Calibri</vt:lpstr>
      <vt:lpstr>Corbel</vt:lpstr>
      <vt:lpstr>Franklin Gothic Heavy</vt:lpstr>
      <vt:lpstr>Oswald</vt:lpstr>
      <vt:lpstr>Roboto</vt:lpstr>
      <vt:lpstr>Roboto Black</vt:lpstr>
      <vt:lpstr>Roboto Medium</vt:lpstr>
      <vt:lpstr>Times New Roman</vt:lpstr>
      <vt:lpstr>PresenterMedia.com Static Theme</vt:lpstr>
      <vt:lpstr>Depth</vt:lpstr>
      <vt:lpstr>PowerPoint Presentation</vt:lpstr>
      <vt:lpstr>PowerPoint Presentation</vt:lpstr>
      <vt:lpstr>PowerPoint Presentation</vt:lpstr>
      <vt:lpstr>Damian O</vt:lpstr>
      <vt:lpstr>PowerPoint Presentation</vt:lpstr>
      <vt:lpstr>PowerPoint Presentation</vt:lpstr>
      <vt:lpstr>PowerPoint Presentation</vt:lpstr>
      <vt:lpstr>PowerPoint Presentation</vt:lpstr>
      <vt:lpstr>PowerPoint Presentation</vt:lpstr>
      <vt:lpstr>PowerPoint Presentation</vt:lpstr>
      <vt:lpstr>Damian O’Nei</vt:lpstr>
      <vt:lpstr>The opportunity of a life time </vt:lpstr>
      <vt:lpstr>First, thank you</vt:lpstr>
      <vt:lpstr>How we fail children who offend and what to do about it: A  breakdown across the whole system  Ian Lambie, Jerome Reil, Andrew Becroft, Ruth Allen  </vt:lpstr>
      <vt:lpstr>PowerPoint Presentation</vt:lpstr>
      <vt:lpstr>PowerPoint Presentation</vt:lpstr>
      <vt:lpstr>Solvable problem</vt:lpstr>
      <vt:lpstr>Study Aims:</vt:lpstr>
      <vt:lpstr>Offending does not stop</vt:lpstr>
      <vt:lpstr>Frequency of offending</vt:lpstr>
      <vt:lpstr>Child offending does not occur in a vacuum</vt:lpstr>
      <vt:lpstr>Child offending does not occur in a vacuum: Child Welfare Issues </vt:lpstr>
      <vt:lpstr>PowerPoint Presentation</vt:lpstr>
      <vt:lpstr>Out-of-home placements and state care</vt:lpstr>
      <vt:lpstr>Family Group Conferences</vt:lpstr>
      <vt:lpstr>Family Group Conference before 5 years old</vt:lpstr>
      <vt:lpstr>Justice-involved parents</vt:lpstr>
      <vt:lpstr>Education  Issues  Suspensions</vt:lpstr>
      <vt:lpstr>School expulsions </vt:lpstr>
      <vt:lpstr>Multiple school enrolments</vt:lpstr>
      <vt:lpstr>Poverty and disadvantage</vt:lpstr>
      <vt:lpstr>Poverty and disadvantage</vt:lpstr>
      <vt:lpstr>Three key issues identified</vt:lpstr>
      <vt:lpstr> Intervention is far too late</vt:lpstr>
      <vt:lpstr> Intervention is far too late</vt:lpstr>
      <vt:lpstr>Poor engagement</vt:lpstr>
      <vt:lpstr>Poor engagement</vt:lpstr>
      <vt:lpstr>Difficulty accessing support</vt:lpstr>
      <vt:lpstr>Difficulty accessing support</vt:lpstr>
      <vt:lpstr>Disconnect between what the Evidence says,  Policy and Practice</vt:lpstr>
      <vt:lpstr>PowerPoint Presentation</vt:lpstr>
      <vt:lpstr>PowerPoint Presentation</vt:lpstr>
      <vt:lpstr>Lack of joining the dots</vt:lpstr>
      <vt:lpstr>Systemic challenges</vt:lpstr>
      <vt:lpstr>What can you do?</vt:lpstr>
      <vt:lpstr>PowerPoint Presentation</vt:lpstr>
      <vt:lpstr>PowerPoint Presentation</vt:lpstr>
      <vt:lpstr>PowerPoint Presentation</vt:lpstr>
      <vt:lpstr>Change that works</vt:lpstr>
      <vt:lpstr>Change that works</vt:lpstr>
      <vt:lpstr>PowerPoint Presentation</vt:lpstr>
      <vt:lpstr>A young defendant with neurodisability reporting his experience of appearing in court……</vt:lpstr>
      <vt:lpstr>In concluding…..</vt:lpstr>
      <vt:lpstr>PowerPoint Presentation</vt:lpstr>
      <vt:lpstr>My questions to you are?</vt:lpstr>
      <vt:lpstr>PowerPoint Presentation</vt:lpstr>
      <vt:lpstr>PowerPoint Presentation</vt:lpstr>
      <vt:lpstr>PowerPoint Presentation</vt:lpstr>
      <vt:lpstr>Damian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Earth</dc:title>
  <dc:creator>PresenterMedia.com</dc:creator>
  <cp:lastModifiedBy>Charlie Pearson</cp:lastModifiedBy>
  <cp:revision>1182</cp:revision>
  <dcterms:created xsi:type="dcterms:W3CDTF">2010-11-24T18:19:10Z</dcterms:created>
  <dcterms:modified xsi:type="dcterms:W3CDTF">2022-12-11T21:00:37Z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0x0101002C336AC5FAFE8F42BBE23724DA1C3F21005EE56C74198E8848959DF4E8CA30692E0200FD970D24F05B7C4FB0F27B9F73660F72</vt:lpwstr>
  </property>
  <property fmtid="{D5CDD505-2E9C-101B-9397-08002B2CF9AE}" pid="3" name="FinancialYear">
    <vt:lpwstr>1;#2020/2021|ea0a8cd6-b96c-4a10-bbe0-db5ad7cb9269</vt:lpwstr>
  </property>
  <property fmtid="{D5CDD505-2E9C-101B-9397-08002B2CF9AE}" pid="4" name="_dlc_DocIdItemGuid">
    <vt:lpwstr>7f31009a-1ef5-4045-a521-7736068ee8eb</vt:lpwstr>
  </property>
  <property fmtid="{D5CDD505-2E9C-101B-9397-08002B2CF9AE}" pid="5" name="MSIP_Label_71cef378-a6aa-44c9-b808-28fb30f5a5a6_Enabled">
    <vt:lpwstr>true</vt:lpwstr>
  </property>
  <property fmtid="{D5CDD505-2E9C-101B-9397-08002B2CF9AE}" pid="6" name="MSIP_Label_71cef378-a6aa-44c9-b808-28fb30f5a5a6_SetDate">
    <vt:lpwstr>2022-12-11T21:00:26Z</vt:lpwstr>
  </property>
  <property fmtid="{D5CDD505-2E9C-101B-9397-08002B2CF9AE}" pid="7" name="MSIP_Label_71cef378-a6aa-44c9-b808-28fb30f5a5a6_Method">
    <vt:lpwstr>Standard</vt:lpwstr>
  </property>
  <property fmtid="{D5CDD505-2E9C-101B-9397-08002B2CF9AE}" pid="8" name="MSIP_Label_71cef378-a6aa-44c9-b808-28fb30f5a5a6_Name">
    <vt:lpwstr>71cef378-a6aa-44c9-b808-28fb30f5a5a6</vt:lpwstr>
  </property>
  <property fmtid="{D5CDD505-2E9C-101B-9397-08002B2CF9AE}" pid="9" name="MSIP_Label_71cef378-a6aa-44c9-b808-28fb30f5a5a6_SiteId">
    <vt:lpwstr>5c908180-a006-403f-b9be-8829934f08dd</vt:lpwstr>
  </property>
  <property fmtid="{D5CDD505-2E9C-101B-9397-08002B2CF9AE}" pid="10" name="MSIP_Label_71cef378-a6aa-44c9-b808-28fb30f5a5a6_ActionId">
    <vt:lpwstr>b4cfc398-5da9-4097-bbd4-8d678a099d27</vt:lpwstr>
  </property>
  <property fmtid="{D5CDD505-2E9C-101B-9397-08002B2CF9AE}" pid="11" name="MSIP_Label_71cef378-a6aa-44c9-b808-28fb30f5a5a6_ContentBits">
    <vt:lpwstr>1</vt:lpwstr>
  </property>
</Properties>
</file>